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8" r:id="rId3"/>
    <p:sldId id="259" r:id="rId4"/>
    <p:sldId id="260" r:id="rId5"/>
    <p:sldId id="261" r:id="rId6"/>
    <p:sldId id="280" r:id="rId7"/>
    <p:sldId id="262" r:id="rId8"/>
    <p:sldId id="263" r:id="rId9"/>
    <p:sldId id="267" r:id="rId10"/>
    <p:sldId id="264" r:id="rId11"/>
    <p:sldId id="281"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3004800" cy="9753600"/>
  <p:notesSz cx="6858000" cy="9144000"/>
  <p:embeddedFontLst>
    <p:embeddedFont>
      <p:font typeface="-윤고딕330" panose="02030504000101010101" pitchFamily="18" charset="-127"/>
      <p:regular r:id="rId28"/>
    </p:embeddedFont>
    <p:embeddedFont>
      <p:font typeface="Yoon 윤고딕 530_TT" panose="02090603020101020101" pitchFamily="18" charset="-127"/>
      <p:regular r:id="rId29"/>
    </p:embeddedFont>
    <p:embeddedFont>
      <p:font typeface="Helvetica" panose="020B0604020202020204" pitchFamily="34" charset="0"/>
      <p:regular r:id="rId30"/>
      <p:bold r:id="rId31"/>
      <p:italic r:id="rId32"/>
      <p:boldItalic r:id="rId33"/>
    </p:embeddedFont>
    <p:embeddedFont>
      <p:font typeface="-윤고딕340" panose="02030504000101010101" pitchFamily="18" charset="-127"/>
      <p:regular r:id="rId3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77" d="100"/>
          <a:sy n="77" d="100"/>
        </p:scale>
        <p:origin x="17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135730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a:spLocks noGrp="1"/>
          </p:cNvSpPr>
          <p:nvPr>
            <p:ph type="title"/>
          </p:nvPr>
        </p:nvSpPr>
        <p:spPr>
          <a:xfrm>
            <a:off x="1270000" y="1638300"/>
            <a:ext cx="10464800" cy="3302000"/>
          </a:xfrm>
          <a:prstGeom prst="rect">
            <a:avLst/>
          </a:prstGeom>
        </p:spPr>
        <p:txBody>
          <a:bodyPr anchor="b"/>
          <a:lstStyle/>
          <a:p>
            <a:r>
              <a:t>タイトルテキスト</a:t>
            </a:r>
          </a:p>
        </p:txBody>
      </p:sp>
      <p:sp>
        <p:nvSpPr>
          <p:cNvPr id="12" name="本文レベル1…"/>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ここに引用を入力してください。”"/>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“ここに引用を入力してください。”</a:t>
            </a:r>
          </a:p>
        </p:txBody>
      </p:sp>
      <p:sp>
        <p:nvSpPr>
          <p:cNvPr id="95"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イメージ"/>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イメージ"/>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タイトルテキスト"/>
          <p:cNvSpPr>
            <a:spLocks noGrp="1"/>
          </p:cNvSpPr>
          <p:nvPr>
            <p:ph type="title"/>
          </p:nvPr>
        </p:nvSpPr>
        <p:spPr>
          <a:xfrm>
            <a:off x="1270000" y="6718300"/>
            <a:ext cx="10464800" cy="1422400"/>
          </a:xfrm>
          <a:prstGeom prst="rect">
            <a:avLst/>
          </a:prstGeom>
        </p:spPr>
        <p:txBody>
          <a:bodyPr anchor="b"/>
          <a:lstStyle/>
          <a:p>
            <a:r>
              <a:t>タイトルテキスト</a:t>
            </a:r>
          </a:p>
        </p:txBody>
      </p:sp>
      <p:sp>
        <p:nvSpPr>
          <p:cNvPr id="22" name="本文レベル1…"/>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a:spLocks noGrp="1"/>
          </p:cNvSpPr>
          <p:nvPr>
            <p:ph type="sldNum" sz="quarter" idx="2"/>
          </p:nvPr>
        </p:nvSpPr>
        <p:spPr>
          <a:xfrm>
            <a:off x="6288709" y="9245600"/>
            <a:ext cx="414682" cy="330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a:spLocks noGrp="1"/>
          </p:cNvSpPr>
          <p:nvPr>
            <p:ph type="title"/>
          </p:nvPr>
        </p:nvSpPr>
        <p:spPr>
          <a:xfrm>
            <a:off x="1270000" y="3225800"/>
            <a:ext cx="10464800" cy="3302000"/>
          </a:xfrm>
          <a:prstGeom prst="rect">
            <a:avLst/>
          </a:prstGeom>
        </p:spPr>
        <p:txBody>
          <a:bodyPr/>
          <a:lstStyle/>
          <a:p>
            <a:r>
              <a:t>タイトルテキスト</a:t>
            </a:r>
          </a:p>
        </p:txBody>
      </p:sp>
      <p:sp>
        <p:nvSpPr>
          <p:cNvPr id="31"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イメージ"/>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タイトルテキスト"/>
          <p:cNvSpPr>
            <a:spLocks noGrp="1"/>
          </p:cNvSpPr>
          <p:nvPr>
            <p:ph type="title"/>
          </p:nvPr>
        </p:nvSpPr>
        <p:spPr>
          <a:xfrm>
            <a:off x="952500" y="635000"/>
            <a:ext cx="5334000" cy="3987800"/>
          </a:xfrm>
          <a:prstGeom prst="rect">
            <a:avLst/>
          </a:prstGeom>
        </p:spPr>
        <p:txBody>
          <a:bodyPr anchor="b"/>
          <a:lstStyle>
            <a:lvl1pPr>
              <a:defRPr sz="6000"/>
            </a:lvl1pPr>
          </a:lstStyle>
          <a:p>
            <a:r>
              <a:t>タイトルテキスト</a:t>
            </a:r>
          </a:p>
        </p:txBody>
      </p:sp>
      <p:sp>
        <p:nvSpPr>
          <p:cNvPr id="40" name="本文レベル1…"/>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a:spLocks noGrp="1"/>
          </p:cNvSpPr>
          <p:nvPr>
            <p:ph type="title"/>
          </p:nvPr>
        </p:nvSpPr>
        <p:spPr>
          <a:prstGeom prst="rect">
            <a:avLst/>
          </a:prstGeom>
        </p:spPr>
        <p:txBody>
          <a:bodyPr/>
          <a:lstStyle/>
          <a:p>
            <a:r>
              <a:t>タイトルテキスト</a:t>
            </a:r>
          </a:p>
        </p:txBody>
      </p:sp>
      <p:sp>
        <p:nvSpPr>
          <p:cNvPr id="49"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a:spLocks noGrp="1"/>
          </p:cNvSpPr>
          <p:nvPr>
            <p:ph type="title"/>
          </p:nvPr>
        </p:nvSpPr>
        <p:spPr>
          <a:prstGeom prst="rect">
            <a:avLst/>
          </a:prstGeom>
        </p:spPr>
        <p:txBody>
          <a:bodyPr/>
          <a:lstStyle/>
          <a:p>
            <a:r>
              <a:t>タイトルテキスト</a:t>
            </a:r>
          </a:p>
        </p:txBody>
      </p:sp>
      <p:sp>
        <p:nvSpPr>
          <p:cNvPr id="57" name="本文レベル1…"/>
          <p:cNvSpPr>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イメージ"/>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タイトルテキスト"/>
          <p:cNvSpPr>
            <a:spLocks noGrp="1"/>
          </p:cNvSpPr>
          <p:nvPr>
            <p:ph type="title"/>
          </p:nvPr>
        </p:nvSpPr>
        <p:spPr>
          <a:prstGeom prst="rect">
            <a:avLst/>
          </a:prstGeom>
        </p:spPr>
        <p:txBody>
          <a:bodyPr/>
          <a:lstStyle/>
          <a:p>
            <a:r>
              <a:t>タイトルテキスト</a:t>
            </a:r>
          </a:p>
        </p:txBody>
      </p:sp>
      <p:sp>
        <p:nvSpPr>
          <p:cNvPr id="67" name="本文レベル1…"/>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a:spLocks noGrp="1"/>
          </p:cNvSpPr>
          <p:nvPr>
            <p:ph type="body" idx="1"/>
          </p:nvPr>
        </p:nvSpPr>
        <p:spPr>
          <a:xfrm>
            <a:off x="952500" y="1270000"/>
            <a:ext cx="11099800" cy="7213600"/>
          </a:xfrm>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イメージ"/>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イメージ"/>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イメージ"/>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スライド番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a:spLocks noGrp="1"/>
          </p:cNvSpPr>
          <p:nvPr>
            <p:ph type="sldNum" sz="quarter" idx="2"/>
          </p:nvPr>
        </p:nvSpPr>
        <p:spPr>
          <a:xfrm>
            <a:off x="6288709" y="9251950"/>
            <a:ext cx="414682" cy="3302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ヒラギノ角ゴ ProN W3"/>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ヒラギノ角ゴ ProN W3"/>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Relationship Id="rId2" Type="http://schemas.openxmlformats.org/officeDocument/2006/relationships/image" Target="../media/image2.tif"/><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7.t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earning by Association…"/>
          <p:cNvSpPr>
            <a:spLocks noGrp="1"/>
          </p:cNvSpPr>
          <p:nvPr>
            <p:ph type="ctrTitle"/>
          </p:nvPr>
        </p:nvSpPr>
        <p:spPr>
          <a:xfrm>
            <a:off x="1022105" y="2648259"/>
            <a:ext cx="10960590" cy="3302001"/>
          </a:xfrm>
          <a:prstGeom prst="rect">
            <a:avLst/>
          </a:prstGeom>
        </p:spPr>
        <p:txBody>
          <a:bodyPr/>
          <a:lstStyle/>
          <a:p>
            <a:pPr defTabSz="344677">
              <a:defRPr sz="4719"/>
            </a:pPr>
            <a:r>
              <a:rPr dirty="0">
                <a:solidFill>
                  <a:schemeClr val="tx1">
                    <a:lumMod val="85000"/>
                    <a:lumOff val="15000"/>
                  </a:schemeClr>
                </a:solidFill>
                <a:latin typeface="-윤고딕340" panose="02030504000101010101" pitchFamily="18" charset="-127"/>
                <a:ea typeface="-윤고딕340" panose="02030504000101010101" pitchFamily="18" charset="-127"/>
              </a:rPr>
              <a:t>Learning by Association </a:t>
            </a:r>
            <a:r>
              <a:rPr lang="en-US" dirty="0" smtClean="0">
                <a:solidFill>
                  <a:schemeClr val="tx1">
                    <a:lumMod val="85000"/>
                    <a:lumOff val="15000"/>
                  </a:schemeClr>
                </a:solidFill>
                <a:latin typeface="-윤고딕340" panose="02030504000101010101" pitchFamily="18" charset="-127"/>
                <a:ea typeface="-윤고딕340" panose="02030504000101010101" pitchFamily="18" charset="-127"/>
              </a:rPr>
              <a:t>:</a:t>
            </a:r>
            <a:endParaRPr dirty="0">
              <a:solidFill>
                <a:schemeClr val="tx1">
                  <a:lumMod val="85000"/>
                  <a:lumOff val="15000"/>
                </a:schemeClr>
              </a:solidFill>
              <a:latin typeface="-윤고딕340" panose="02030504000101010101" pitchFamily="18" charset="-127"/>
              <a:ea typeface="-윤고딕340" panose="02030504000101010101" pitchFamily="18" charset="-127"/>
            </a:endParaRPr>
          </a:p>
          <a:p>
            <a:pPr defTabSz="344677">
              <a:defRPr sz="4719"/>
            </a:pPr>
            <a:r>
              <a:rPr dirty="0">
                <a:solidFill>
                  <a:schemeClr val="tx1">
                    <a:lumMod val="85000"/>
                    <a:lumOff val="15000"/>
                  </a:schemeClr>
                </a:solidFill>
                <a:latin typeface="-윤고딕340" panose="02030504000101010101" pitchFamily="18" charset="-127"/>
                <a:ea typeface="-윤고딕340" panose="02030504000101010101" pitchFamily="18" charset="-127"/>
              </a:rPr>
              <a:t> A versatile semi-supervised training method for neural networks</a:t>
            </a:r>
          </a:p>
        </p:txBody>
      </p:sp>
      <p:sp>
        <p:nvSpPr>
          <p:cNvPr id="120" name="東京大学大学院 中山研究室 横田匡史"/>
          <p:cNvSpPr>
            <a:spLocks noGrp="1"/>
          </p:cNvSpPr>
          <p:nvPr>
            <p:ph type="subTitle" sz="quarter" idx="1"/>
          </p:nvPr>
        </p:nvSpPr>
        <p:spPr>
          <a:xfrm>
            <a:off x="1270000" y="6359749"/>
            <a:ext cx="10464800" cy="1130301"/>
          </a:xfrm>
          <a:prstGeom prst="rect">
            <a:avLst/>
          </a:prstGeom>
        </p:spPr>
        <p:txBody>
          <a:bodyPr>
            <a:normAutofit/>
          </a:bodyPr>
          <a:lstStyle/>
          <a:p>
            <a:r>
              <a:rPr lang="en-US" altLang="ko-KR" dirty="0">
                <a:solidFill>
                  <a:schemeClr val="tx1">
                    <a:lumMod val="85000"/>
                    <a:lumOff val="15000"/>
                  </a:schemeClr>
                </a:solidFill>
                <a:latin typeface="Yoon 윤고딕 530_TT" panose="02090603020101020101" pitchFamily="18" charset="-127"/>
                <a:ea typeface="Yoon 윤고딕 530_TT" panose="02090603020101020101" pitchFamily="18" charset="-127"/>
              </a:rPr>
              <a:t>-</a:t>
            </a:r>
            <a:r>
              <a:rPr lang="ko-KR" altLang="en-US" dirty="0" smtClean="0">
                <a:solidFill>
                  <a:schemeClr val="tx1">
                    <a:lumMod val="85000"/>
                    <a:lumOff val="15000"/>
                  </a:schemeClr>
                </a:solidFill>
                <a:latin typeface="Yoon 윤고딕 530_TT" panose="02090603020101020101" pitchFamily="18" charset="-127"/>
                <a:ea typeface="Yoon 윤고딕 530_TT" panose="02090603020101020101" pitchFamily="18" charset="-127"/>
              </a:rPr>
              <a:t>김 상 진</a:t>
            </a:r>
            <a:r>
              <a:rPr lang="en-US" altLang="ko-KR" dirty="0">
                <a:solidFill>
                  <a:schemeClr val="tx1">
                    <a:lumMod val="85000"/>
                    <a:lumOff val="15000"/>
                  </a:schemeClr>
                </a:solidFill>
                <a:latin typeface="Yoon 윤고딕 530_TT" panose="02090603020101020101" pitchFamily="18" charset="-127"/>
                <a:ea typeface="Yoon 윤고딕 530_TT" panose="02090603020101020101" pitchFamily="18" charset="-127"/>
              </a:rPr>
              <a:t>-</a:t>
            </a:r>
            <a:endParaRPr dirty="0">
              <a:solidFill>
                <a:schemeClr val="tx1">
                  <a:lumMod val="85000"/>
                  <a:lumOff val="15000"/>
                </a:schemeClr>
              </a:solidFill>
              <a:latin typeface="Yoon 윤고딕 530_TT" panose="02090603020101020101" pitchFamily="18" charset="-127"/>
              <a:ea typeface="Yoon 윤고딕 530_TT" panose="02090603020101020101" pitchFamily="18" charset="-127"/>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841198" y="6137254"/>
            <a:ext cx="9322404" cy="1033999"/>
          </a:xfrm>
          <a:prstGeom prst="rect">
            <a:avLst/>
          </a:prstGeom>
        </p:spPr>
      </p:pic>
      <p:sp>
        <p:nvSpPr>
          <p:cNvPr id="191" name="Walker Loss"/>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Walker Loss</a:t>
            </a:r>
          </a:p>
        </p:txBody>
      </p:sp>
      <p:sp>
        <p:nvSpPr>
          <p:cNvPr id="192" name="同じクラス間のPathの確率は一様分布に、異なるクラス間のPathの遷移確率が0にさせる。しかし、これだけだと難しいラベルなしデータ(Ex. MNISTの1に似た7のラベルなし画像)の遷移確率も0に近づいてしまい、簡単なデータだけが残ってしまう。"/>
          <p:cNvSpPr>
            <a:spLocks noGrp="1"/>
          </p:cNvSpPr>
          <p:nvPr>
            <p:ph type="body" sz="quarter" idx="1"/>
          </p:nvPr>
        </p:nvSpPr>
        <p:spPr>
          <a:xfrm>
            <a:off x="930951" y="7391374"/>
            <a:ext cx="11606860" cy="2159001"/>
          </a:xfrm>
          <a:prstGeom prst="rect">
            <a:avLst/>
          </a:prstGeom>
        </p:spPr>
        <p:txBody>
          <a:bodyPr>
            <a:normAutofit/>
          </a:bodyPr>
          <a:lstStyle>
            <a:lvl1pPr marL="0" indent="0" defTabSz="473201">
              <a:spcBef>
                <a:spcPts val="0"/>
              </a:spcBef>
              <a:buSzTx/>
              <a:buNone/>
              <a:defRPr sz="2916"/>
            </a:lvl1pPr>
          </a:lstStyle>
          <a:p>
            <a:pPr algn="just"/>
            <a:r>
              <a:rPr lang="ko-KR" altLang="en-US" dirty="0" smtClean="0">
                <a:latin typeface="-윤고딕330" panose="02030504000101010101" pitchFamily="18" charset="-127"/>
                <a:ea typeface="-윤고딕330" panose="02030504000101010101" pitchFamily="18" charset="-127"/>
              </a:rPr>
              <a:t>동일 클래스간의 </a:t>
            </a:r>
            <a:r>
              <a:rPr dirty="0" smtClean="0">
                <a:latin typeface="-윤고딕330" panose="02030504000101010101" pitchFamily="18" charset="-127"/>
                <a:ea typeface="-윤고딕330" panose="02030504000101010101" pitchFamily="18" charset="-127"/>
              </a:rPr>
              <a:t>Path</a:t>
            </a:r>
            <a:r>
              <a:rPr lang="ko-KR" altLang="en-US" dirty="0" smtClean="0">
                <a:latin typeface="-윤고딕330" panose="02030504000101010101" pitchFamily="18" charset="-127"/>
                <a:ea typeface="-윤고딕330" panose="02030504000101010101" pitchFamily="18" charset="-127"/>
              </a:rPr>
              <a:t>의 확률은 </a:t>
            </a:r>
            <a:r>
              <a:rPr lang="en-US" altLang="ko-KR" dirty="0" smtClean="0">
                <a:latin typeface="-윤고딕330" panose="02030504000101010101" pitchFamily="18" charset="-127"/>
                <a:ea typeface="-윤고딕330" panose="02030504000101010101" pitchFamily="18" charset="-127"/>
              </a:rPr>
              <a:t>uniformly distribution</a:t>
            </a:r>
            <a:r>
              <a:rPr lang="ko-KR" altLang="en-US" dirty="0" smtClean="0">
                <a:latin typeface="-윤고딕330" panose="02030504000101010101" pitchFamily="18" charset="-127"/>
                <a:ea typeface="-윤고딕330" panose="02030504000101010101" pitchFamily="18" charset="-127"/>
              </a:rPr>
              <a:t>으로</a:t>
            </a:r>
            <a:r>
              <a:rPr lang="en-US" altLang="ko-KR"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다른 클래스간 </a:t>
            </a:r>
            <a:r>
              <a:rPr dirty="0" smtClean="0">
                <a:latin typeface="-윤고딕330" panose="02030504000101010101" pitchFamily="18" charset="-127"/>
                <a:ea typeface="-윤고딕330" panose="02030504000101010101" pitchFamily="18" charset="-127"/>
              </a:rPr>
              <a:t>Path</a:t>
            </a:r>
            <a:r>
              <a:rPr lang="ko-KR" altLang="en-US" dirty="0" smtClean="0">
                <a:latin typeface="-윤고딕330" panose="02030504000101010101" pitchFamily="18" charset="-127"/>
                <a:ea typeface="-윤고딕330" panose="02030504000101010101" pitchFamily="18" charset="-127"/>
              </a:rPr>
              <a:t>의 </a:t>
            </a:r>
            <a:r>
              <a:rPr lang="ko-KR" altLang="en-US" dirty="0" err="1" smtClean="0">
                <a:latin typeface="-윤고딕330" panose="02030504000101010101" pitchFamily="18" charset="-127"/>
                <a:ea typeface="-윤고딕330" panose="02030504000101010101" pitchFamily="18" charset="-127"/>
              </a:rPr>
              <a:t>전이확률은</a:t>
            </a:r>
            <a:r>
              <a:rPr lang="ko-KR" altLang="en-US" dirty="0" smtClean="0">
                <a:latin typeface="-윤고딕330" panose="02030504000101010101" pitchFamily="18" charset="-127"/>
                <a:ea typeface="-윤고딕330" panose="02030504000101010101" pitchFamily="18" charset="-127"/>
              </a:rPr>
              <a:t> </a:t>
            </a:r>
            <a:r>
              <a:rPr dirty="0" smtClean="0">
                <a:latin typeface="-윤고딕330" panose="02030504000101010101" pitchFamily="18" charset="-127"/>
                <a:ea typeface="-윤고딕330" panose="02030504000101010101" pitchFamily="18" charset="-127"/>
              </a:rPr>
              <a:t>0</a:t>
            </a:r>
            <a:r>
              <a:rPr lang="ko-KR" altLang="en-US" dirty="0" err="1" smtClean="0">
                <a:latin typeface="-윤고딕330" panose="02030504000101010101" pitchFamily="18" charset="-127"/>
                <a:ea typeface="-윤고딕330" panose="02030504000101010101" pitchFamily="18" charset="-127"/>
              </a:rPr>
              <a:t>으로</a:t>
            </a:r>
            <a:r>
              <a:rPr lang="en-US" altLang="ko-KR" dirty="0" smtClean="0">
                <a:latin typeface="-윤고딕330" panose="02030504000101010101" pitchFamily="18" charset="-127"/>
                <a:ea typeface="-윤고딕330" panose="02030504000101010101" pitchFamily="18" charset="-127"/>
              </a:rPr>
              <a:t>.  </a:t>
            </a:r>
          </a:p>
          <a:p>
            <a:pPr algn="just"/>
            <a:r>
              <a:rPr dirty="0" smtClean="0">
                <a:latin typeface="-윤고딕330" panose="02030504000101010101" pitchFamily="18" charset="-127"/>
                <a:ea typeface="-윤고딕330" panose="02030504000101010101" pitchFamily="18" charset="-127"/>
              </a:rPr>
              <a:t>MNIST</a:t>
            </a:r>
            <a:r>
              <a:rPr lang="ko-KR" altLang="en-US" dirty="0" smtClean="0">
                <a:latin typeface="-윤고딕330" panose="02030504000101010101" pitchFamily="18" charset="-127"/>
                <a:ea typeface="-윤고딕330" panose="02030504000101010101" pitchFamily="18" charset="-127"/>
              </a:rPr>
              <a:t>의 </a:t>
            </a:r>
            <a:r>
              <a:rPr dirty="0" smtClean="0">
                <a:latin typeface="-윤고딕330" panose="02030504000101010101" pitchFamily="18" charset="-127"/>
                <a:ea typeface="-윤고딕330" panose="02030504000101010101" pitchFamily="18" charset="-127"/>
              </a:rPr>
              <a:t>1</a:t>
            </a:r>
            <a:r>
              <a:rPr lang="ko-KR" altLang="en-US" dirty="0" smtClean="0">
                <a:latin typeface="-윤고딕330" panose="02030504000101010101" pitchFamily="18" charset="-127"/>
                <a:ea typeface="-윤고딕330" panose="02030504000101010101" pitchFamily="18" charset="-127"/>
              </a:rPr>
              <a:t>과 비슷한 </a:t>
            </a:r>
            <a:r>
              <a:rPr lang="en-US" altLang="ko-KR" dirty="0" smtClean="0">
                <a:latin typeface="-윤고딕330" panose="02030504000101010101" pitchFamily="18" charset="-127"/>
                <a:ea typeface="-윤고딕330" panose="02030504000101010101" pitchFamily="18" charset="-127"/>
              </a:rPr>
              <a:t>7</a:t>
            </a:r>
            <a:r>
              <a:rPr lang="ko-KR" altLang="en-US" dirty="0" smtClean="0">
                <a:latin typeface="-윤고딕330" panose="02030504000101010101" pitchFamily="18" charset="-127"/>
                <a:ea typeface="-윤고딕330" panose="02030504000101010101" pitchFamily="18" charset="-127"/>
              </a:rPr>
              <a:t>의 </a:t>
            </a:r>
            <a:r>
              <a:rPr lang="en-US" altLang="ko-KR" dirty="0" smtClean="0">
                <a:latin typeface="-윤고딕330" panose="02030504000101010101" pitchFamily="18" charset="-127"/>
                <a:ea typeface="-윤고딕330" panose="02030504000101010101" pitchFamily="18" charset="-127"/>
              </a:rPr>
              <a:t>unlabeled </a:t>
            </a:r>
            <a:r>
              <a:rPr lang="ko-KR" altLang="en-US" dirty="0" smtClean="0">
                <a:latin typeface="-윤고딕330" panose="02030504000101010101" pitchFamily="18" charset="-127"/>
                <a:ea typeface="-윤고딕330" panose="02030504000101010101" pitchFamily="18" charset="-127"/>
              </a:rPr>
              <a:t>이미지처럼 구별이 어려운 것의 </a:t>
            </a:r>
            <a:r>
              <a:rPr lang="ko-KR" altLang="en-US" dirty="0" err="1" smtClean="0">
                <a:latin typeface="-윤고딕330" panose="02030504000101010101" pitchFamily="18" charset="-127"/>
                <a:ea typeface="-윤고딕330" panose="02030504000101010101" pitchFamily="18" charset="-127"/>
              </a:rPr>
              <a:t>전이확률도</a:t>
            </a:r>
            <a:r>
              <a:rPr lang="ko-KR" altLang="en-US" dirty="0" smtClean="0">
                <a:latin typeface="-윤고딕330" panose="02030504000101010101" pitchFamily="18" charset="-127"/>
                <a:ea typeface="-윤고딕330" panose="02030504000101010101" pitchFamily="18" charset="-127"/>
              </a:rPr>
              <a:t> </a:t>
            </a:r>
            <a:r>
              <a:rPr lang="en-US" altLang="ko-KR" dirty="0" smtClean="0">
                <a:latin typeface="-윤고딕330" panose="02030504000101010101" pitchFamily="18" charset="-127"/>
                <a:ea typeface="-윤고딕330" panose="02030504000101010101" pitchFamily="18" charset="-127"/>
              </a:rPr>
              <a:t>0</a:t>
            </a:r>
            <a:r>
              <a:rPr lang="ko-KR" altLang="en-US" dirty="0" smtClean="0">
                <a:latin typeface="-윤고딕330" panose="02030504000101010101" pitchFamily="18" charset="-127"/>
                <a:ea typeface="-윤고딕330" panose="02030504000101010101" pitchFamily="18" charset="-127"/>
              </a:rPr>
              <a:t>에 가깝도록 하여 구별이 쉬운 데이터만 남도록 한다</a:t>
            </a:r>
            <a:r>
              <a:rPr lang="en-US" altLang="ko-K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pic>
        <p:nvPicPr>
          <p:cNvPr id="193" name="pasted-image.png" descr="pasted-image.png"/>
          <p:cNvPicPr>
            <a:picLocks noChangeAspect="1"/>
          </p:cNvPicPr>
          <p:nvPr/>
        </p:nvPicPr>
        <p:blipFill>
          <a:blip r:embed="rId3">
            <a:extLst/>
          </a:blip>
          <a:stretch>
            <a:fillRect/>
          </a:stretch>
        </p:blipFill>
        <p:spPr>
          <a:xfrm>
            <a:off x="1319118" y="3263946"/>
            <a:ext cx="5516189" cy="1344743"/>
          </a:xfrm>
          <a:prstGeom prst="rect">
            <a:avLst/>
          </a:prstGeom>
          <a:ln w="12700">
            <a:miter lim="400000"/>
          </a:ln>
        </p:spPr>
      </p:pic>
      <p:pic>
        <p:nvPicPr>
          <p:cNvPr id="194" name="pasted-image.png" descr="pasted-image.png"/>
          <p:cNvPicPr>
            <a:picLocks noChangeAspect="1"/>
          </p:cNvPicPr>
          <p:nvPr/>
        </p:nvPicPr>
        <p:blipFill>
          <a:blip r:embed="rId4">
            <a:extLst/>
          </a:blip>
          <a:stretch>
            <a:fillRect/>
          </a:stretch>
        </p:blipFill>
        <p:spPr>
          <a:xfrm>
            <a:off x="1526776" y="4445840"/>
            <a:ext cx="7899469" cy="1624714"/>
          </a:xfrm>
          <a:prstGeom prst="rect">
            <a:avLst/>
          </a:prstGeom>
          <a:ln w="12700">
            <a:miter lim="400000"/>
          </a:ln>
        </p:spPr>
      </p:pic>
      <p:sp>
        <p:nvSpPr>
          <p:cNvPr id="195" name="(※H: cross entropy)"/>
          <p:cNvSpPr/>
          <p:nvPr/>
        </p:nvSpPr>
        <p:spPr>
          <a:xfrm>
            <a:off x="7053024" y="3495816"/>
            <a:ext cx="440345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(※H: cross entropy)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alker Loss"/>
          <p:cNvSpPr>
            <a:spLocks noGrp="1"/>
          </p:cNvSpPr>
          <p:nvPr>
            <p:ph type="title"/>
          </p:nvPr>
        </p:nvSpPr>
        <p:spPr>
          <a:prstGeom prst="rect">
            <a:avLst/>
          </a:prstGeom>
        </p:spPr>
        <p:txBody>
          <a:bodyPr>
            <a:normAutofit/>
          </a:bodyPr>
          <a:lstStyle/>
          <a:p>
            <a:r>
              <a:rPr dirty="0">
                <a:latin typeface="-윤고딕340" panose="02030504000101010101" pitchFamily="18" charset="-127"/>
                <a:ea typeface="-윤고딕340" panose="02030504000101010101" pitchFamily="18" charset="-127"/>
              </a:rPr>
              <a:t>Walker </a:t>
            </a:r>
            <a:r>
              <a:rPr dirty="0" smtClean="0">
                <a:latin typeface="-윤고딕340" panose="02030504000101010101" pitchFamily="18" charset="-127"/>
                <a:ea typeface="-윤고딕340" panose="02030504000101010101" pitchFamily="18" charset="-127"/>
              </a:rPr>
              <a:t>Loss</a:t>
            </a:r>
            <a:r>
              <a:rPr lang="en-US" sz="4400" dirty="0" smtClean="0">
                <a:latin typeface="-윤고딕340" panose="02030504000101010101" pitchFamily="18" charset="-127"/>
                <a:ea typeface="-윤고딕340" panose="02030504000101010101" pitchFamily="18" charset="-127"/>
              </a:rPr>
              <a:t>(ex. T matrix)</a:t>
            </a:r>
            <a:endParaRPr sz="4400" dirty="0">
              <a:latin typeface="-윤고딕340" panose="02030504000101010101" pitchFamily="18" charset="-127"/>
              <a:ea typeface="-윤고딕340" panose="02030504000101010101" pitchFamily="18" charset="-127"/>
            </a:endParaRPr>
          </a:p>
        </p:txBody>
      </p:sp>
      <p:graphicFrame>
        <p:nvGraphicFramePr>
          <p:cNvPr id="4" name="표 3"/>
          <p:cNvGraphicFramePr>
            <a:graphicFrameLocks noGrp="1"/>
          </p:cNvGraphicFramePr>
          <p:nvPr>
            <p:extLst>
              <p:ext uri="{D42A27DB-BD31-4B8C-83A1-F6EECF244321}">
                <p14:modId xmlns:p14="http://schemas.microsoft.com/office/powerpoint/2010/main" val="2805408168"/>
              </p:ext>
            </p:extLst>
          </p:nvPr>
        </p:nvGraphicFramePr>
        <p:xfrm>
          <a:off x="1977650" y="2766338"/>
          <a:ext cx="9049500" cy="4223184"/>
        </p:xfrm>
        <a:graphic>
          <a:graphicData uri="http://schemas.openxmlformats.org/drawingml/2006/table">
            <a:tbl>
              <a:tblPr/>
              <a:tblGrid>
                <a:gridCol w="1508250">
                  <a:extLst>
                    <a:ext uri="{9D8B030D-6E8A-4147-A177-3AD203B41FA5}">
                      <a16:colId xmlns:a16="http://schemas.microsoft.com/office/drawing/2014/main" val="2726683674"/>
                    </a:ext>
                  </a:extLst>
                </a:gridCol>
                <a:gridCol w="1508250">
                  <a:extLst>
                    <a:ext uri="{9D8B030D-6E8A-4147-A177-3AD203B41FA5}">
                      <a16:colId xmlns:a16="http://schemas.microsoft.com/office/drawing/2014/main" val="1278287191"/>
                    </a:ext>
                  </a:extLst>
                </a:gridCol>
                <a:gridCol w="1508250">
                  <a:extLst>
                    <a:ext uri="{9D8B030D-6E8A-4147-A177-3AD203B41FA5}">
                      <a16:colId xmlns:a16="http://schemas.microsoft.com/office/drawing/2014/main" val="1726185883"/>
                    </a:ext>
                  </a:extLst>
                </a:gridCol>
                <a:gridCol w="1508250">
                  <a:extLst>
                    <a:ext uri="{9D8B030D-6E8A-4147-A177-3AD203B41FA5}">
                      <a16:colId xmlns:a16="http://schemas.microsoft.com/office/drawing/2014/main" val="2239885730"/>
                    </a:ext>
                  </a:extLst>
                </a:gridCol>
                <a:gridCol w="1508250">
                  <a:extLst>
                    <a:ext uri="{9D8B030D-6E8A-4147-A177-3AD203B41FA5}">
                      <a16:colId xmlns:a16="http://schemas.microsoft.com/office/drawing/2014/main" val="3340520610"/>
                    </a:ext>
                  </a:extLst>
                </a:gridCol>
                <a:gridCol w="1508250">
                  <a:extLst>
                    <a:ext uri="{9D8B030D-6E8A-4147-A177-3AD203B41FA5}">
                      <a16:colId xmlns:a16="http://schemas.microsoft.com/office/drawing/2014/main" val="3192055041"/>
                    </a:ext>
                  </a:extLst>
                </a:gridCol>
              </a:tblGrid>
              <a:tr h="703864">
                <a:tc>
                  <a:txBody>
                    <a:bodyPr/>
                    <a:lstStyle/>
                    <a:p>
                      <a:pPr marL="0" marR="0" indent="0" algn="ctr" fontAlgn="base" latinLnBrk="0">
                        <a:lnSpc>
                          <a:spcPct val="160000"/>
                        </a:lnSpc>
                        <a:spcBef>
                          <a:spcPts val="0"/>
                        </a:spcBef>
                        <a:spcAft>
                          <a:spcPts val="0"/>
                        </a:spcAft>
                      </a:pPr>
                      <a:endParaRPr lang="ko-KR" altLang="en-US" sz="1700" kern="0" spc="0">
                        <a:solidFill>
                          <a:srgbClr val="000000"/>
                        </a:solidFill>
                        <a:effectLst/>
                        <a:latin typeface="-윤고딕330" panose="02030504000101010101" pitchFamily="18" charset="-127"/>
                        <a:ea typeface="-윤고딕330" panose="02030504000101010101" pitchFamily="18" charset="-127"/>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A1 (class1)</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A2 (class1)</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A3 (class2)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A4 (class2)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A5 (class1)</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746582"/>
                  </a:ext>
                </a:extLst>
              </a:tr>
              <a:tr h="703864">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A1 (class1)</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1664037"/>
                  </a:ext>
                </a:extLst>
              </a:tr>
              <a:tr h="703864">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A2 (class1)</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6171753"/>
                  </a:ext>
                </a:extLst>
              </a:tr>
              <a:tr h="703864">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A3 (class2)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43289"/>
                  </a:ext>
                </a:extLst>
              </a:tr>
              <a:tr h="703864">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A4 (class2)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1/2</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86678"/>
                  </a:ext>
                </a:extLst>
              </a:tr>
              <a:tr h="703864">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A5 (class1)</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1/3</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a:solidFill>
                            <a:srgbClr val="000000"/>
                          </a:solidFill>
                          <a:effectLst/>
                          <a:latin typeface="-윤고딕330" panose="02030504000101010101" pitchFamily="18" charset="-127"/>
                        </a:rPr>
                        <a:t>0</a:t>
                      </a:r>
                      <a:endParaRPr lang="en-US" sz="1700" kern="0" spc="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700" kern="0" spc="0" dirty="0">
                          <a:solidFill>
                            <a:srgbClr val="000000"/>
                          </a:solidFill>
                          <a:effectLst/>
                          <a:latin typeface="-윤고딕330" panose="02030504000101010101" pitchFamily="18" charset="-127"/>
                        </a:rPr>
                        <a:t>1/3</a:t>
                      </a:r>
                      <a:endParaRPr lang="en-US" sz="1700" kern="0" spc="0" dirty="0">
                        <a:solidFill>
                          <a:srgbClr val="000000"/>
                        </a:solidFill>
                        <a:effectLst/>
                      </a:endParaRPr>
                    </a:p>
                  </a:txBody>
                  <a:tcPr marL="110012" marR="110012" marT="30415" marB="3041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282589"/>
                  </a:ext>
                </a:extLst>
              </a:tr>
            </a:tbl>
          </a:graphicData>
        </a:graphic>
      </p:graphicFrame>
    </p:spTree>
    <p:extLst>
      <p:ext uri="{BB962C8B-B14F-4D97-AF65-F5344CB8AC3E}">
        <p14:creationId xmlns:p14="http://schemas.microsoft.com/office/powerpoint/2010/main" val="17441008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Visit Loss"/>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Visit Loss</a:t>
            </a:r>
          </a:p>
        </p:txBody>
      </p:sp>
      <p:sp>
        <p:nvSpPr>
          <p:cNvPr id="198" name="楕円"/>
          <p:cNvSpPr/>
          <p:nvPr/>
        </p:nvSpPr>
        <p:spPr>
          <a:xfrm>
            <a:off x="8877984" y="6425588"/>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199" name="楕円"/>
          <p:cNvSpPr/>
          <p:nvPr/>
        </p:nvSpPr>
        <p:spPr>
          <a:xfrm>
            <a:off x="3220232" y="5194789"/>
            <a:ext cx="452262"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200" name="楕円"/>
          <p:cNvSpPr/>
          <p:nvPr/>
        </p:nvSpPr>
        <p:spPr>
          <a:xfrm>
            <a:off x="9792292" y="3096200"/>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01" name="楕円"/>
          <p:cNvSpPr/>
          <p:nvPr/>
        </p:nvSpPr>
        <p:spPr>
          <a:xfrm>
            <a:off x="9792292" y="3926110"/>
            <a:ext cx="452262"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202" name="楕円"/>
          <p:cNvSpPr/>
          <p:nvPr/>
        </p:nvSpPr>
        <p:spPr>
          <a:xfrm>
            <a:off x="9792292" y="4743320"/>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203" name="Unlabeled"/>
          <p:cNvSpPr/>
          <p:nvPr/>
        </p:nvSpPr>
        <p:spPr>
          <a:xfrm>
            <a:off x="10362702" y="3000945"/>
            <a:ext cx="219611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latin typeface="-윤고딕330" panose="02030504000101010101" pitchFamily="18" charset="-127"/>
                <a:ea typeface="-윤고딕330" panose="02030504000101010101" pitchFamily="18" charset="-127"/>
              </a:rPr>
              <a:t>Unlabeled</a:t>
            </a:r>
          </a:p>
        </p:txBody>
      </p:sp>
      <p:sp>
        <p:nvSpPr>
          <p:cNvPr id="204" name="Label X"/>
          <p:cNvSpPr/>
          <p:nvPr/>
        </p:nvSpPr>
        <p:spPr>
          <a:xfrm>
            <a:off x="10619984" y="3830855"/>
            <a:ext cx="1681551"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latin typeface="-윤고딕330" panose="02030504000101010101" pitchFamily="18" charset="-127"/>
                <a:ea typeface="-윤고딕330" panose="02030504000101010101" pitchFamily="18" charset="-127"/>
              </a:rPr>
              <a:t>Label X</a:t>
            </a:r>
          </a:p>
        </p:txBody>
      </p:sp>
      <p:sp>
        <p:nvSpPr>
          <p:cNvPr id="205" name="Label Y"/>
          <p:cNvSpPr/>
          <p:nvPr/>
        </p:nvSpPr>
        <p:spPr>
          <a:xfrm>
            <a:off x="10620785" y="4660765"/>
            <a:ext cx="1679947"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latin typeface="-윤고딕330" panose="02030504000101010101" pitchFamily="18" charset="-127"/>
                <a:ea typeface="-윤고딕330" panose="02030504000101010101" pitchFamily="18" charset="-127"/>
              </a:rPr>
              <a:t>Label Y</a:t>
            </a:r>
          </a:p>
        </p:txBody>
      </p:sp>
      <p:sp>
        <p:nvSpPr>
          <p:cNvPr id="206" name="楕円"/>
          <p:cNvSpPr/>
          <p:nvPr/>
        </p:nvSpPr>
        <p:spPr>
          <a:xfrm>
            <a:off x="7217405" y="6184311"/>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207" name="楕円"/>
          <p:cNvSpPr/>
          <p:nvPr/>
        </p:nvSpPr>
        <p:spPr>
          <a:xfrm>
            <a:off x="8090677" y="3665083"/>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208" name="楕円"/>
          <p:cNvSpPr/>
          <p:nvPr/>
        </p:nvSpPr>
        <p:spPr>
          <a:xfrm>
            <a:off x="2327428" y="6425588"/>
            <a:ext cx="452261"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209" name="楕円"/>
          <p:cNvSpPr/>
          <p:nvPr/>
        </p:nvSpPr>
        <p:spPr>
          <a:xfrm>
            <a:off x="2098851" y="3621441"/>
            <a:ext cx="452262"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210" name="四角形"/>
          <p:cNvSpPr/>
          <p:nvPr/>
        </p:nvSpPr>
        <p:spPr>
          <a:xfrm>
            <a:off x="9630126" y="2921334"/>
            <a:ext cx="3006992" cy="2591667"/>
          </a:xfrm>
          <a:prstGeom prst="rect">
            <a:avLst/>
          </a:prstGeom>
          <a:ln w="25400">
            <a:solidFill>
              <a:srgbClr val="85888D"/>
            </a:solidFill>
            <a:miter lim="400000"/>
          </a:ln>
        </p:spPr>
        <p:txBody>
          <a:bodyPr lIns="50800" tIns="50800" rIns="50800" bIns="50800" anchor="ctr"/>
          <a:lstStyle/>
          <a:p>
            <a:pPr>
              <a:defRPr sz="2400"/>
            </a:pPr>
            <a:endParaRPr/>
          </a:p>
        </p:txBody>
      </p:sp>
      <p:sp>
        <p:nvSpPr>
          <p:cNvPr id="211" name="楕円"/>
          <p:cNvSpPr/>
          <p:nvPr/>
        </p:nvSpPr>
        <p:spPr>
          <a:xfrm>
            <a:off x="6994255" y="4507969"/>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2" name="楕円"/>
          <p:cNvSpPr/>
          <p:nvPr/>
        </p:nvSpPr>
        <p:spPr>
          <a:xfrm>
            <a:off x="8653327" y="5194789"/>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3" name="楕円"/>
          <p:cNvSpPr/>
          <p:nvPr/>
        </p:nvSpPr>
        <p:spPr>
          <a:xfrm>
            <a:off x="7268205" y="2806228"/>
            <a:ext cx="452262" cy="491479"/>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4" name="楕円"/>
          <p:cNvSpPr/>
          <p:nvPr/>
        </p:nvSpPr>
        <p:spPr>
          <a:xfrm>
            <a:off x="6113592" y="3621441"/>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5" name="楕円"/>
          <p:cNvSpPr/>
          <p:nvPr/>
        </p:nvSpPr>
        <p:spPr>
          <a:xfrm>
            <a:off x="1694446" y="4768881"/>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6" name="楕円"/>
          <p:cNvSpPr/>
          <p:nvPr/>
        </p:nvSpPr>
        <p:spPr>
          <a:xfrm>
            <a:off x="3417564" y="4154516"/>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7" name="楕円"/>
          <p:cNvSpPr/>
          <p:nvPr/>
        </p:nvSpPr>
        <p:spPr>
          <a:xfrm>
            <a:off x="3417564" y="3052387"/>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8" name="楕円"/>
          <p:cNvSpPr/>
          <p:nvPr/>
        </p:nvSpPr>
        <p:spPr>
          <a:xfrm>
            <a:off x="6113592" y="5194789"/>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19" name="楕円"/>
          <p:cNvSpPr/>
          <p:nvPr/>
        </p:nvSpPr>
        <p:spPr>
          <a:xfrm>
            <a:off x="5094764" y="3096200"/>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20" name="楕円"/>
          <p:cNvSpPr/>
          <p:nvPr/>
        </p:nvSpPr>
        <p:spPr>
          <a:xfrm>
            <a:off x="4660562" y="4768881"/>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21" name="楕円"/>
          <p:cNvSpPr/>
          <p:nvPr/>
        </p:nvSpPr>
        <p:spPr>
          <a:xfrm>
            <a:off x="4060576" y="5507360"/>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22" name="楕円"/>
          <p:cNvSpPr/>
          <p:nvPr/>
        </p:nvSpPr>
        <p:spPr>
          <a:xfrm>
            <a:off x="5294850" y="6425588"/>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23" name="楕円"/>
          <p:cNvSpPr/>
          <p:nvPr/>
        </p:nvSpPr>
        <p:spPr>
          <a:xfrm>
            <a:off x="4252931" y="7098612"/>
            <a:ext cx="452261"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24" name="楕円"/>
          <p:cNvSpPr/>
          <p:nvPr/>
        </p:nvSpPr>
        <p:spPr>
          <a:xfrm>
            <a:off x="4626345" y="2761072"/>
            <a:ext cx="1885340" cy="5475748"/>
          </a:xfrm>
          <a:prstGeom prst="ellipse">
            <a:avLst/>
          </a:prstGeom>
          <a:ln w="101600">
            <a:solidFill>
              <a:schemeClr val="accent5"/>
            </a:solidFill>
            <a:miter lim="400000"/>
          </a:ln>
        </p:spPr>
        <p:txBody>
          <a:bodyPr lIns="50800" tIns="50800" rIns="50800" bIns="50800" anchor="ctr"/>
          <a:lstStyle/>
          <a:p>
            <a:pPr>
              <a:defRPr sz="2400"/>
            </a:pPr>
            <a:endParaRPr/>
          </a:p>
        </p:txBody>
      </p:sp>
      <p:sp>
        <p:nvSpPr>
          <p:cNvPr id="225" name="ここの微妙なポイントも…"/>
          <p:cNvSpPr/>
          <p:nvPr/>
        </p:nvSpPr>
        <p:spPr>
          <a:xfrm>
            <a:off x="1064240" y="8604681"/>
            <a:ext cx="1055096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a:solidFill>
                  <a:schemeClr val="accent5"/>
                </a:solidFill>
              </a:defRPr>
            </a:pPr>
            <a:r>
              <a:rPr lang="ko-KR" altLang="en-US" dirty="0" smtClean="0">
                <a:latin typeface="-윤고딕330" panose="02030504000101010101" pitchFamily="18" charset="-127"/>
                <a:ea typeface="-윤고딕330" panose="02030504000101010101" pitchFamily="18" charset="-127"/>
              </a:rPr>
              <a:t>여기처럼 좀 애매한 부분도 효과적으로 활용하고 싶다</a:t>
            </a:r>
            <a:r>
              <a:rPr lang="en-US" altLang="ko-K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Visit Loss"/>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Visit Loss</a:t>
            </a:r>
          </a:p>
        </p:txBody>
      </p:sp>
      <p:sp>
        <p:nvSpPr>
          <p:cNvPr id="228" name="Aiから全てのBに対する遷移確率が一様分布にさせる…"/>
          <p:cNvSpPr>
            <a:spLocks noGrp="1"/>
          </p:cNvSpPr>
          <p:nvPr>
            <p:ph type="body" sz="quarter" idx="1"/>
          </p:nvPr>
        </p:nvSpPr>
        <p:spPr>
          <a:xfrm>
            <a:off x="952500" y="6731000"/>
            <a:ext cx="11391900" cy="2159000"/>
          </a:xfrm>
          <a:prstGeom prst="rect">
            <a:avLst/>
          </a:prstGeom>
        </p:spPr>
        <p:txBody>
          <a:bodyPr>
            <a:normAutofit/>
          </a:bodyPr>
          <a:lstStyle/>
          <a:p>
            <a:pPr marL="0" indent="0" algn="just">
              <a:spcBef>
                <a:spcPts val="0"/>
              </a:spcBef>
              <a:buSzTx/>
              <a:buNone/>
            </a:pPr>
            <a:r>
              <a:rPr dirty="0" smtClean="0">
                <a:latin typeface="-윤고딕330" panose="02030504000101010101" pitchFamily="18" charset="-127"/>
                <a:ea typeface="-윤고딕330" panose="02030504000101010101" pitchFamily="18" charset="-127"/>
              </a:rPr>
              <a:t>A</a:t>
            </a:r>
            <a:r>
              <a:rPr baseline="-5999" dirty="0" smtClean="0">
                <a:latin typeface="-윤고딕330" panose="02030504000101010101" pitchFamily="18" charset="-127"/>
                <a:ea typeface="-윤고딕330" panose="02030504000101010101" pitchFamily="18" charset="-127"/>
              </a:rPr>
              <a:t>i</a:t>
            </a:r>
            <a:r>
              <a:rPr lang="ko-KR" altLang="en-US" dirty="0" smtClean="0">
                <a:latin typeface="-윤고딕330" panose="02030504000101010101" pitchFamily="18" charset="-127"/>
                <a:ea typeface="-윤고딕330" panose="02030504000101010101" pitchFamily="18" charset="-127"/>
              </a:rPr>
              <a:t>에서 모든 </a:t>
            </a:r>
            <a:r>
              <a:rPr dirty="0" smtClean="0">
                <a:latin typeface="-윤고딕330" panose="02030504000101010101" pitchFamily="18" charset="-127"/>
                <a:ea typeface="-윤고딕330" panose="02030504000101010101" pitchFamily="18" charset="-127"/>
              </a:rPr>
              <a:t>B</a:t>
            </a:r>
            <a:r>
              <a:rPr lang="ko-KR" altLang="en-US" dirty="0" smtClean="0">
                <a:latin typeface="-윤고딕330" panose="02030504000101010101" pitchFamily="18" charset="-127"/>
                <a:ea typeface="-윤고딕330" panose="02030504000101010101" pitchFamily="18" charset="-127"/>
              </a:rPr>
              <a:t>에 대해 </a:t>
            </a:r>
            <a:r>
              <a:rPr lang="ko-KR" altLang="en-US" dirty="0" err="1" smtClean="0">
                <a:latin typeface="-윤고딕330" panose="02030504000101010101" pitchFamily="18" charset="-127"/>
                <a:ea typeface="-윤고딕330" panose="02030504000101010101" pitchFamily="18" charset="-127"/>
              </a:rPr>
              <a:t>전이확률이</a:t>
            </a:r>
            <a:r>
              <a:rPr lang="ko-KR" altLang="en-US"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균일하게 분포하도록 </a:t>
            </a:r>
            <a:r>
              <a:rPr dirty="0" smtClean="0">
                <a:latin typeface="-윤고딕330" panose="02030504000101010101" pitchFamily="18" charset="-127"/>
                <a:ea typeface="-윤고딕330" panose="02030504000101010101" pitchFamily="18" charset="-127"/>
              </a:rPr>
              <a:t>→</a:t>
            </a:r>
            <a:r>
              <a:rPr lang="en-US"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명확한 데이터뿐만 아니라 애매한 데이터도 </a:t>
            </a:r>
            <a:r>
              <a:rPr lang="ko-KR" altLang="en-US" dirty="0" err="1" smtClean="0">
                <a:latin typeface="-윤고딕330" panose="02030504000101010101" pitchFamily="18" charset="-127"/>
                <a:ea typeface="-윤고딕330" panose="02030504000101010101" pitchFamily="18" charset="-127"/>
              </a:rPr>
              <a:t>전이확률이</a:t>
            </a:r>
            <a:r>
              <a:rPr lang="ko-KR" altLang="en-US"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올라가게 됨</a:t>
            </a:r>
            <a:r>
              <a:rPr lang="en-US" altLang="ko-K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pic>
        <p:nvPicPr>
          <p:cNvPr id="229" name="pasted-image.png" descr="pasted-image.png"/>
          <p:cNvPicPr>
            <a:picLocks noChangeAspect="1"/>
          </p:cNvPicPr>
          <p:nvPr/>
        </p:nvPicPr>
        <p:blipFill>
          <a:blip r:embed="rId2">
            <a:extLst/>
          </a:blip>
          <a:stretch>
            <a:fillRect/>
          </a:stretch>
        </p:blipFill>
        <p:spPr>
          <a:xfrm>
            <a:off x="2543949" y="3351058"/>
            <a:ext cx="4366112" cy="1003973"/>
          </a:xfrm>
          <a:prstGeom prst="rect">
            <a:avLst/>
          </a:prstGeom>
          <a:ln w="12700">
            <a:miter lim="400000"/>
          </a:ln>
        </p:spPr>
      </p:pic>
      <p:pic>
        <p:nvPicPr>
          <p:cNvPr id="230" name="pasted-image.png" descr="pasted-image.png"/>
          <p:cNvPicPr>
            <a:picLocks noChangeAspect="1"/>
          </p:cNvPicPr>
          <p:nvPr/>
        </p:nvPicPr>
        <p:blipFill>
          <a:blip r:embed="rId3">
            <a:extLst/>
          </a:blip>
          <a:stretch>
            <a:fillRect/>
          </a:stretch>
        </p:blipFill>
        <p:spPr>
          <a:xfrm>
            <a:off x="2571185" y="4442335"/>
            <a:ext cx="3726813" cy="1960207"/>
          </a:xfrm>
          <a:prstGeom prst="rect">
            <a:avLst/>
          </a:prstGeom>
          <a:ln w="12700">
            <a:miter lim="400000"/>
          </a:ln>
        </p:spPr>
      </p:pic>
      <p:sp>
        <p:nvSpPr>
          <p:cNvPr id="231" name="(※H: cross entropy)"/>
          <p:cNvSpPr/>
          <p:nvPr/>
        </p:nvSpPr>
        <p:spPr>
          <a:xfrm>
            <a:off x="7169960" y="3524750"/>
            <a:ext cx="440345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(※H: cross entropy)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Experiment"/>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Experiment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2684816" y="6526060"/>
            <a:ext cx="6897596" cy="3075282"/>
          </a:xfrm>
          <a:prstGeom prst="rect">
            <a:avLst/>
          </a:prstGeom>
        </p:spPr>
      </p:pic>
      <p:sp>
        <p:nvSpPr>
          <p:cNvPr id="241" name="Experiment"/>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Experiment</a:t>
            </a:r>
          </a:p>
        </p:txBody>
      </p:sp>
      <p:sp>
        <p:nvSpPr>
          <p:cNvPr id="242" name="検証項目…"/>
          <p:cNvSpPr>
            <a:spLocks noGrp="1"/>
          </p:cNvSpPr>
          <p:nvPr>
            <p:ph type="body" idx="1"/>
          </p:nvPr>
        </p:nvSpPr>
        <p:spPr>
          <a:xfrm>
            <a:off x="451458" y="1327166"/>
            <a:ext cx="11347295" cy="6286500"/>
          </a:xfrm>
          <a:prstGeom prst="rect">
            <a:avLst/>
          </a:prstGeom>
        </p:spPr>
        <p:txBody>
          <a:bodyPr>
            <a:normAutofit/>
          </a:bodyPr>
          <a:lstStyle/>
          <a:p>
            <a:pPr marL="284479" indent="-284479" defTabSz="373887">
              <a:spcBef>
                <a:spcPts val="900"/>
              </a:spcBef>
              <a:buChar char="-"/>
              <a:defRPr sz="2304"/>
            </a:pPr>
            <a:r>
              <a:rPr lang="ko-KR" altLang="en-US" sz="2000" dirty="0" smtClean="0">
                <a:latin typeface="-윤고딕330" panose="02030504000101010101" pitchFamily="18" charset="-127"/>
                <a:ea typeface="-윤고딕330" panose="02030504000101010101" pitchFamily="18" charset="-127"/>
              </a:rPr>
              <a:t>검증항목</a:t>
            </a:r>
            <a:endParaRPr sz="2000" dirty="0">
              <a:latin typeface="-윤고딕330" panose="02030504000101010101" pitchFamily="18" charset="-127"/>
              <a:ea typeface="-윤고딕330" panose="02030504000101010101" pitchFamily="18" charset="-127"/>
            </a:endParaRPr>
          </a:p>
          <a:p>
            <a:pPr marL="568959" lvl="1" indent="-284479" defTabSz="373887">
              <a:spcBef>
                <a:spcPts val="900"/>
              </a:spcBef>
              <a:buChar char="‣"/>
              <a:defRPr sz="2304"/>
            </a:pPr>
            <a:r>
              <a:rPr lang="ko-KR" altLang="en-US" sz="2000" dirty="0" smtClean="0">
                <a:latin typeface="-윤고딕330" panose="02030504000101010101" pitchFamily="18" charset="-127"/>
                <a:ea typeface="-윤고딕330" panose="02030504000101010101" pitchFamily="18" charset="-127"/>
              </a:rPr>
              <a:t>제안방법을 사용하여 성능이 올라가나 </a:t>
            </a:r>
            <a:r>
              <a:rPr lang="en-US" altLang="ko-KR" sz="2000" dirty="0" smtClean="0">
                <a:latin typeface="-윤고딕330" panose="02030504000101010101" pitchFamily="18" charset="-127"/>
                <a:ea typeface="-윤고딕330" panose="02030504000101010101" pitchFamily="18" charset="-127"/>
              </a:rPr>
              <a:t>?</a:t>
            </a:r>
            <a:endParaRPr sz="2000" dirty="0">
              <a:latin typeface="-윤고딕330" panose="02030504000101010101" pitchFamily="18" charset="-127"/>
              <a:ea typeface="-윤고딕330" panose="02030504000101010101" pitchFamily="18" charset="-127"/>
            </a:endParaRPr>
          </a:p>
          <a:p>
            <a:pPr marL="568959" lvl="1" indent="-284479" defTabSz="373887">
              <a:spcBef>
                <a:spcPts val="900"/>
              </a:spcBef>
              <a:buChar char="‣"/>
              <a:defRPr sz="2304"/>
            </a:pPr>
            <a:r>
              <a:rPr lang="en-US" sz="2000" dirty="0" smtClean="0">
                <a:latin typeface="-윤고딕330" panose="02030504000101010101" pitchFamily="18" charset="-127"/>
                <a:ea typeface="-윤고딕330" panose="02030504000101010101" pitchFamily="18" charset="-127"/>
              </a:rPr>
              <a:t>Unlabeled data</a:t>
            </a:r>
            <a:r>
              <a:rPr lang="ko-KR" altLang="en-US" sz="2000" dirty="0" smtClean="0">
                <a:latin typeface="-윤고딕330" panose="02030504000101010101" pitchFamily="18" charset="-127"/>
                <a:ea typeface="-윤고딕330" panose="02030504000101010101" pitchFamily="18" charset="-127"/>
              </a:rPr>
              <a:t>를 잘 연관 지어 가는가 </a:t>
            </a:r>
            <a:r>
              <a:rPr lang="en-US" altLang="ko-KR" sz="2000" dirty="0" smtClean="0">
                <a:latin typeface="-윤고딕330" panose="02030504000101010101" pitchFamily="18" charset="-127"/>
                <a:ea typeface="-윤고딕330" panose="02030504000101010101" pitchFamily="18" charset="-127"/>
              </a:rPr>
              <a:t>?</a:t>
            </a:r>
            <a:endParaRPr sz="2000" dirty="0">
              <a:latin typeface="-윤고딕330" panose="02030504000101010101" pitchFamily="18" charset="-127"/>
              <a:ea typeface="-윤고딕330" panose="02030504000101010101" pitchFamily="18" charset="-127"/>
            </a:endParaRPr>
          </a:p>
          <a:p>
            <a:pPr marL="568959" lvl="1" indent="-284479" defTabSz="373887">
              <a:spcBef>
                <a:spcPts val="900"/>
              </a:spcBef>
              <a:buChar char="‣"/>
              <a:defRPr sz="2304"/>
            </a:pPr>
            <a:r>
              <a:rPr sz="2000" dirty="0">
                <a:latin typeface="-윤고딕330" panose="02030504000101010101" pitchFamily="18" charset="-127"/>
                <a:ea typeface="-윤고딕330" panose="02030504000101010101" pitchFamily="18" charset="-127"/>
              </a:rPr>
              <a:t>Domain Adaptation(SVHN→MNIST</a:t>
            </a:r>
            <a:r>
              <a:rPr sz="2000" dirty="0" smtClean="0">
                <a:latin typeface="-윤고딕330" panose="02030504000101010101" pitchFamily="18" charset="-127"/>
                <a:ea typeface="-윤고딕330" panose="02030504000101010101" pitchFamily="18" charset="-127"/>
              </a:rPr>
              <a:t>)</a:t>
            </a:r>
            <a:r>
              <a:rPr lang="ko-KR" altLang="en-US" sz="2000" dirty="0" smtClean="0">
                <a:latin typeface="-윤고딕330" panose="02030504000101010101" pitchFamily="18" charset="-127"/>
                <a:ea typeface="-윤고딕330" panose="02030504000101010101" pitchFamily="18" charset="-127"/>
              </a:rPr>
              <a:t>에 응용</a:t>
            </a:r>
            <a:endParaRPr sz="2000" dirty="0">
              <a:latin typeface="-윤고딕330" panose="02030504000101010101" pitchFamily="18" charset="-127"/>
              <a:ea typeface="-윤고딕330" panose="02030504000101010101" pitchFamily="18" charset="-127"/>
            </a:endParaRPr>
          </a:p>
          <a:p>
            <a:pPr marL="284479" indent="-284479" defTabSz="373887">
              <a:spcBef>
                <a:spcPts val="900"/>
              </a:spcBef>
              <a:buChar char="-"/>
              <a:defRPr sz="2304"/>
            </a:pPr>
            <a:r>
              <a:rPr sz="2000" dirty="0">
                <a:latin typeface="-윤고딕330" panose="02030504000101010101" pitchFamily="18" charset="-127"/>
                <a:ea typeface="-윤고딕330" panose="02030504000101010101" pitchFamily="18" charset="-127"/>
              </a:rPr>
              <a:t>Dataset</a:t>
            </a:r>
          </a:p>
          <a:p>
            <a:pPr marL="568959" lvl="1" indent="-284479" defTabSz="373887">
              <a:spcBef>
                <a:spcPts val="900"/>
              </a:spcBef>
              <a:buChar char="‣"/>
              <a:defRPr sz="2304"/>
            </a:pPr>
            <a:r>
              <a:rPr sz="2000" dirty="0">
                <a:latin typeface="-윤고딕330" panose="02030504000101010101" pitchFamily="18" charset="-127"/>
                <a:ea typeface="-윤고딕330" panose="02030504000101010101" pitchFamily="18" charset="-127"/>
              </a:rPr>
              <a:t>MNIST: (labeled: 100 or 1000 or All, </a:t>
            </a:r>
            <a:br>
              <a:rPr sz="2000" dirty="0">
                <a:latin typeface="-윤고딕330" panose="02030504000101010101" pitchFamily="18" charset="-127"/>
                <a:ea typeface="-윤고딕330" panose="02030504000101010101" pitchFamily="18" charset="-127"/>
              </a:rPr>
            </a:br>
            <a:r>
              <a:rPr sz="2000" dirty="0">
                <a:latin typeface="-윤고딕330" panose="02030504000101010101" pitchFamily="18" charset="-127"/>
                <a:ea typeface="-윤고딕330" panose="02030504000101010101" pitchFamily="18" charset="-127"/>
              </a:rPr>
              <a:t>            unlabeled: </a:t>
            </a:r>
            <a:r>
              <a:rPr sz="2000" dirty="0" smtClean="0">
                <a:latin typeface="-윤고딕330" panose="02030504000101010101" pitchFamily="18" charset="-127"/>
                <a:ea typeface="-윤고딕330" panose="02030504000101010101" pitchFamily="18" charset="-127"/>
              </a:rPr>
              <a:t>labele</a:t>
            </a:r>
            <a:r>
              <a:rPr lang="en-US" sz="2000" dirty="0">
                <a:latin typeface="-윤고딕330" panose="02030504000101010101" pitchFamily="18" charset="-127"/>
                <a:ea typeface="-윤고딕330" panose="02030504000101010101" pitchFamily="18" charset="-127"/>
              </a:rPr>
              <a:t>d</a:t>
            </a:r>
            <a:r>
              <a:rPr lang="ko-KR" altLang="en-US" sz="2000" dirty="0" smtClean="0">
                <a:latin typeface="-윤고딕330" panose="02030504000101010101" pitchFamily="18" charset="-127"/>
                <a:ea typeface="-윤고딕330" panose="02030504000101010101" pitchFamily="18" charset="-127"/>
              </a:rPr>
              <a:t>에서 사용하지 않은 데이터</a:t>
            </a:r>
            <a:r>
              <a:rPr sz="2000" dirty="0" smtClean="0">
                <a:latin typeface="-윤고딕330" panose="02030504000101010101" pitchFamily="18" charset="-127"/>
                <a:ea typeface="-윤고딕330" panose="02030504000101010101" pitchFamily="18" charset="-127"/>
              </a:rPr>
              <a:t>)</a:t>
            </a:r>
            <a:endParaRPr sz="2000" dirty="0">
              <a:latin typeface="-윤고딕330" panose="02030504000101010101" pitchFamily="18" charset="-127"/>
              <a:ea typeface="-윤고딕330" panose="02030504000101010101" pitchFamily="18" charset="-127"/>
            </a:endParaRPr>
          </a:p>
          <a:p>
            <a:pPr marL="568959" lvl="1" indent="-284479" defTabSz="373887">
              <a:spcBef>
                <a:spcPts val="900"/>
              </a:spcBef>
              <a:buChar char="‣"/>
              <a:defRPr sz="2304"/>
            </a:pPr>
            <a:r>
              <a:rPr sz="2000" dirty="0">
                <a:latin typeface="-윤고딕330" panose="02030504000101010101" pitchFamily="18" charset="-127"/>
                <a:ea typeface="-윤고딕330" panose="02030504000101010101" pitchFamily="18" charset="-127"/>
              </a:rPr>
              <a:t>STL-10: (labeled: 5k, unlabeled: 100k)</a:t>
            </a:r>
          </a:p>
          <a:p>
            <a:pPr marL="568959" lvl="1" indent="-284479" defTabSz="373887">
              <a:spcBef>
                <a:spcPts val="900"/>
              </a:spcBef>
              <a:buChar char="‣"/>
              <a:defRPr sz="2304"/>
            </a:pPr>
            <a:r>
              <a:rPr sz="2000" dirty="0">
                <a:latin typeface="-윤고딕330" panose="02030504000101010101" pitchFamily="18" charset="-127"/>
                <a:ea typeface="-윤고딕330" panose="02030504000101010101" pitchFamily="18" charset="-127"/>
              </a:rPr>
              <a:t>SVHN: (labeled: 0 or 1000 or 2000 or All,</a:t>
            </a:r>
            <a:br>
              <a:rPr sz="2000" dirty="0">
                <a:latin typeface="-윤고딕330" panose="02030504000101010101" pitchFamily="18" charset="-127"/>
                <a:ea typeface="-윤고딕330" panose="02030504000101010101" pitchFamily="18" charset="-127"/>
              </a:rPr>
            </a:br>
            <a:r>
              <a:rPr sz="2000" dirty="0">
                <a:latin typeface="-윤고딕330" panose="02030504000101010101" pitchFamily="18" charset="-127"/>
                <a:ea typeface="-윤고딕330" panose="02030504000101010101" pitchFamily="18" charset="-127"/>
              </a:rPr>
              <a:t>            unlabeled: </a:t>
            </a:r>
            <a:r>
              <a:rPr lang="en-US" altLang="ko-KR" sz="2000" dirty="0">
                <a:latin typeface="-윤고딕330" panose="02030504000101010101" pitchFamily="18" charset="-127"/>
                <a:ea typeface="-윤고딕330" panose="02030504000101010101" pitchFamily="18" charset="-127"/>
              </a:rPr>
              <a:t>labeled</a:t>
            </a:r>
            <a:r>
              <a:rPr lang="ko-KR" altLang="en-US" sz="2000" dirty="0">
                <a:latin typeface="-윤고딕330" panose="02030504000101010101" pitchFamily="18" charset="-127"/>
                <a:ea typeface="-윤고딕330" panose="02030504000101010101" pitchFamily="18" charset="-127"/>
              </a:rPr>
              <a:t>에서 사용하지 않은 데이터</a:t>
            </a:r>
            <a:r>
              <a:rPr sz="2000" dirty="0" smtClean="0">
                <a:latin typeface="-윤고딕330" panose="02030504000101010101" pitchFamily="18" charset="-127"/>
                <a:ea typeface="-윤고딕330" panose="02030504000101010101" pitchFamily="18" charset="-127"/>
              </a:rPr>
              <a:t>)</a:t>
            </a:r>
            <a:endParaRPr sz="2000" dirty="0">
              <a:latin typeface="-윤고딕330" panose="02030504000101010101" pitchFamily="18" charset="-127"/>
              <a:ea typeface="-윤고딕330" panose="02030504000101010101" pitchFamily="18" charset="-127"/>
            </a:endParaRPr>
          </a:p>
          <a:p>
            <a:pPr marL="568959" lvl="1" indent="-284479" defTabSz="373887">
              <a:spcBef>
                <a:spcPts val="900"/>
              </a:spcBef>
              <a:buChar char="✓"/>
              <a:defRPr sz="2304"/>
            </a:pPr>
            <a:r>
              <a:rPr lang="ko-KR" altLang="en-US" sz="2000" dirty="0" smtClean="0">
                <a:latin typeface="-윤고딕330" panose="02030504000101010101" pitchFamily="18" charset="-127"/>
                <a:ea typeface="-윤고딕330" panose="02030504000101010101" pitchFamily="18" charset="-127"/>
              </a:rPr>
              <a:t>훈련용 데이터 중에서 </a:t>
            </a:r>
            <a:r>
              <a:rPr lang="en-US" altLang="ko-KR" sz="2000" dirty="0" smtClean="0">
                <a:latin typeface="-윤고딕330" panose="02030504000101010101" pitchFamily="18" charset="-127"/>
                <a:ea typeface="-윤고딕330" panose="02030504000101010101" pitchFamily="18" charset="-127"/>
              </a:rPr>
              <a:t>labeled data</a:t>
            </a:r>
            <a:r>
              <a:rPr lang="ko-KR" altLang="en-US" sz="2000" dirty="0" smtClean="0">
                <a:latin typeface="-윤고딕330" panose="02030504000101010101" pitchFamily="18" charset="-127"/>
                <a:ea typeface="-윤고딕330" panose="02030504000101010101" pitchFamily="18" charset="-127"/>
              </a:rPr>
              <a:t>를 일부만 사용</a:t>
            </a:r>
            <a:r>
              <a:rPr lang="en-US" altLang="ko-KR" sz="2000" dirty="0" smtClean="0">
                <a:latin typeface="-윤고딕330" panose="02030504000101010101" pitchFamily="18" charset="-127"/>
                <a:ea typeface="-윤고딕330" panose="02030504000101010101" pitchFamily="18" charset="-127"/>
              </a:rPr>
              <a:t>, </a:t>
            </a:r>
            <a:r>
              <a:rPr lang="ko-KR" altLang="en-US" sz="2000" dirty="0" smtClean="0">
                <a:latin typeface="-윤고딕330" panose="02030504000101010101" pitchFamily="18" charset="-127"/>
                <a:ea typeface="-윤고딕330" panose="02030504000101010101" pitchFamily="18" charset="-127"/>
              </a:rPr>
              <a:t>나머지는 </a:t>
            </a:r>
            <a:r>
              <a:rPr lang="en-US" altLang="ko-KR" sz="2000" dirty="0" smtClean="0">
                <a:latin typeface="-윤고딕330" panose="02030504000101010101" pitchFamily="18" charset="-127"/>
                <a:ea typeface="-윤고딕330" panose="02030504000101010101" pitchFamily="18" charset="-127"/>
              </a:rPr>
              <a:t>unlabeled</a:t>
            </a:r>
            <a:r>
              <a:rPr lang="ko-KR" altLang="en-US" sz="2000" dirty="0" smtClean="0">
                <a:latin typeface="-윤고딕330" panose="02030504000101010101" pitchFamily="18" charset="-127"/>
                <a:ea typeface="-윤고딕330" panose="02030504000101010101" pitchFamily="18" charset="-127"/>
              </a:rPr>
              <a:t>로서 학습 </a:t>
            </a:r>
            <a:endParaRPr sz="2000" dirty="0">
              <a:latin typeface="-윤고딕330" panose="02030504000101010101" pitchFamily="18" charset="-127"/>
              <a:ea typeface="-윤고딕330" panose="02030504000101010101" pitchFamily="18" charset="-127"/>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etting"/>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Setting</a:t>
            </a:r>
          </a:p>
        </p:txBody>
      </p:sp>
      <p:sp>
        <p:nvSpPr>
          <p:cNvPr id="245" name="Batch Size: 100…"/>
          <p:cNvSpPr>
            <a:spLocks noGrp="1"/>
          </p:cNvSpPr>
          <p:nvPr>
            <p:ph type="body" idx="1"/>
          </p:nvPr>
        </p:nvSpPr>
        <p:spPr>
          <a:xfrm>
            <a:off x="1052709" y="2277823"/>
            <a:ext cx="11099800" cy="6286500"/>
          </a:xfrm>
          <a:prstGeom prst="rect">
            <a:avLst/>
          </a:prstGeom>
        </p:spPr>
        <p:txBody>
          <a:bodyPr>
            <a:normAutofit/>
          </a:bodyPr>
          <a:lstStyle/>
          <a:p>
            <a:r>
              <a:rPr sz="2400" dirty="0">
                <a:latin typeface="-윤고딕330" panose="02030504000101010101" pitchFamily="18" charset="-127"/>
                <a:ea typeface="-윤고딕330" panose="02030504000101010101" pitchFamily="18" charset="-127"/>
              </a:rPr>
              <a:t>Batch Size: 100</a:t>
            </a:r>
          </a:p>
          <a:p>
            <a:r>
              <a:rPr sz="2400" dirty="0">
                <a:latin typeface="-윤고딕330" panose="02030504000101010101" pitchFamily="18" charset="-127"/>
                <a:ea typeface="-윤고딕330" panose="02030504000101010101" pitchFamily="18" charset="-127"/>
              </a:rPr>
              <a:t>Optimizer: Adam</a:t>
            </a:r>
          </a:p>
          <a:p>
            <a:r>
              <a:rPr lang="ko-KR" altLang="en-US" sz="2400" dirty="0" err="1" smtClean="0">
                <a:latin typeface="-윤고딕330" panose="02030504000101010101" pitchFamily="18" charset="-127"/>
                <a:ea typeface="-윤고딕330" panose="02030504000101010101" pitchFamily="18" charset="-127"/>
              </a:rPr>
              <a:t>출력층</a:t>
            </a:r>
            <a:r>
              <a:rPr lang="ko-KR" altLang="en-US" sz="2400" dirty="0" smtClean="0">
                <a:latin typeface="-윤고딕330" panose="02030504000101010101" pitchFamily="18" charset="-127"/>
                <a:ea typeface="-윤고딕330" panose="02030504000101010101" pitchFamily="18" charset="-127"/>
              </a:rPr>
              <a:t> 이외의 활성화 함수 </a:t>
            </a:r>
            <a:r>
              <a:rPr sz="2400" dirty="0" smtClean="0">
                <a:latin typeface="-윤고딕330" panose="02030504000101010101" pitchFamily="18" charset="-127"/>
                <a:ea typeface="-윤고딕330" panose="02030504000101010101" pitchFamily="18" charset="-127"/>
              </a:rPr>
              <a:t>: </a:t>
            </a:r>
            <a:r>
              <a:rPr sz="2400" dirty="0" err="1">
                <a:latin typeface="-윤고딕330" panose="02030504000101010101" pitchFamily="18" charset="-127"/>
                <a:ea typeface="-윤고딕330" panose="02030504000101010101" pitchFamily="18" charset="-127"/>
              </a:rPr>
              <a:t>elu</a:t>
            </a:r>
            <a:endParaRPr sz="2400" dirty="0">
              <a:latin typeface="-윤고딕330" panose="02030504000101010101" pitchFamily="18" charset="-127"/>
              <a:ea typeface="-윤고딕330" panose="02030504000101010101" pitchFamily="18" charset="-127"/>
            </a:endParaRPr>
          </a:p>
          <a:p>
            <a:r>
              <a:rPr lang="ko-KR" altLang="en-US" sz="2400" dirty="0" err="1" smtClean="0">
                <a:latin typeface="-윤고딕330" panose="02030504000101010101" pitchFamily="18" charset="-127"/>
                <a:ea typeface="-윤고딕330" panose="02030504000101010101" pitchFamily="18" charset="-127"/>
              </a:rPr>
              <a:t>정규화항</a:t>
            </a:r>
            <a:r>
              <a:rPr sz="2400" dirty="0" smtClean="0">
                <a:latin typeface="-윤고딕330" panose="02030504000101010101" pitchFamily="18" charset="-127"/>
                <a:ea typeface="-윤고딕330" panose="02030504000101010101" pitchFamily="18" charset="-127"/>
              </a:rPr>
              <a:t>: </a:t>
            </a:r>
            <a:r>
              <a:rPr sz="2400" dirty="0">
                <a:latin typeface="-윤고딕330" panose="02030504000101010101" pitchFamily="18" charset="-127"/>
                <a:ea typeface="-윤고딕330" panose="02030504000101010101" pitchFamily="18" charset="-127"/>
              </a:rPr>
              <a:t>L2 norm </a:t>
            </a:r>
            <a:r>
              <a:rPr sz="2400" dirty="0" smtClean="0">
                <a:latin typeface="-윤고딕330" panose="02030504000101010101" pitchFamily="18" charset="-127"/>
                <a:ea typeface="-윤고딕330" panose="02030504000101010101" pitchFamily="18" charset="-127"/>
              </a:rPr>
              <a:t>(</a:t>
            </a:r>
            <a:r>
              <a:rPr lang="ko-KR" altLang="en-US" sz="2400" dirty="0" smtClean="0">
                <a:latin typeface="-윤고딕330" panose="02030504000101010101" pitchFamily="18" charset="-127"/>
                <a:ea typeface="-윤고딕330" panose="02030504000101010101" pitchFamily="18" charset="-127"/>
              </a:rPr>
              <a:t>가중치</a:t>
            </a:r>
            <a:r>
              <a:rPr sz="2400" dirty="0" smtClean="0">
                <a:latin typeface="-윤고딕330" panose="02030504000101010101" pitchFamily="18" charset="-127"/>
                <a:ea typeface="-윤고딕330" panose="02030504000101010101" pitchFamily="18" charset="-127"/>
              </a:rPr>
              <a:t>:</a:t>
            </a:r>
            <a:r>
              <a:rPr sz="2400" dirty="0">
                <a:latin typeface="-윤고딕330" panose="02030504000101010101" pitchFamily="18" charset="-127"/>
                <a:ea typeface="-윤고딕330" panose="02030504000101010101" pitchFamily="18" charset="-127"/>
              </a:rPr>
              <a:t>10</a:t>
            </a:r>
            <a:r>
              <a:rPr sz="2400" baseline="31999" dirty="0">
                <a:latin typeface="-윤고딕330" panose="02030504000101010101" pitchFamily="18" charset="-127"/>
                <a:ea typeface="-윤고딕330" panose="02030504000101010101" pitchFamily="18" charset="-127"/>
              </a:rPr>
              <a:t>-4</a:t>
            </a:r>
            <a:r>
              <a:rPr sz="2400" dirty="0">
                <a:latin typeface="-윤고딕330" panose="02030504000101010101" pitchFamily="18" charset="-127"/>
                <a:ea typeface="-윤고딕330" panose="02030504000101010101" pitchFamily="18" charset="-127"/>
              </a:rPr>
              <a:t>)</a:t>
            </a:r>
          </a:p>
        </p:txBody>
      </p:sp>
      <p:pic>
        <p:nvPicPr>
          <p:cNvPr id="2" name="그림 1"/>
          <p:cNvPicPr>
            <a:picLocks noChangeAspect="1"/>
          </p:cNvPicPr>
          <p:nvPr/>
        </p:nvPicPr>
        <p:blipFill>
          <a:blip r:embed="rId2"/>
          <a:stretch>
            <a:fillRect/>
          </a:stretch>
        </p:blipFill>
        <p:spPr>
          <a:xfrm>
            <a:off x="6499225" y="2725498"/>
            <a:ext cx="5553075" cy="583882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MNIST Result"/>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MNIST Result</a:t>
            </a:r>
          </a:p>
        </p:txBody>
      </p:sp>
      <p:pic>
        <p:nvPicPr>
          <p:cNvPr id="248" name="pasted-image.png" descr="pasted-image.png"/>
          <p:cNvPicPr>
            <a:picLocks noChangeAspect="1"/>
          </p:cNvPicPr>
          <p:nvPr/>
        </p:nvPicPr>
        <p:blipFill>
          <a:blip r:embed="rId2">
            <a:extLst/>
          </a:blip>
          <a:stretch>
            <a:fillRect/>
          </a:stretch>
        </p:blipFill>
        <p:spPr>
          <a:xfrm>
            <a:off x="1152018" y="3378692"/>
            <a:ext cx="10700764" cy="2996215"/>
          </a:xfrm>
          <a:prstGeom prst="rect">
            <a:avLst/>
          </a:prstGeom>
          <a:ln w="12700">
            <a:miter lim="400000"/>
          </a:ln>
        </p:spPr>
      </p:pic>
      <p:pic>
        <p:nvPicPr>
          <p:cNvPr id="249" name="pasted-image.png" descr="pasted-image.png"/>
          <p:cNvPicPr>
            <a:picLocks noChangeAspect="1"/>
          </p:cNvPicPr>
          <p:nvPr/>
        </p:nvPicPr>
        <p:blipFill>
          <a:blip r:embed="rId3">
            <a:extLst/>
          </a:blip>
          <a:stretch>
            <a:fillRect/>
          </a:stretch>
        </p:blipFill>
        <p:spPr>
          <a:xfrm>
            <a:off x="0" y="6832008"/>
            <a:ext cx="13004801" cy="96008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遷移確率の変化(MNIST)"/>
          <p:cNvSpPr>
            <a:spLocks noGrp="1"/>
          </p:cNvSpPr>
          <p:nvPr>
            <p:ph type="title"/>
          </p:nvPr>
        </p:nvSpPr>
        <p:spPr>
          <a:prstGeom prst="rect">
            <a:avLst/>
          </a:prstGeom>
        </p:spPr>
        <p:txBody>
          <a:bodyPr>
            <a:normAutofit/>
          </a:bodyPr>
          <a:lstStyle>
            <a:lvl1pPr defTabSz="572516">
              <a:defRPr sz="7840"/>
            </a:lvl1pPr>
          </a:lstStyle>
          <a:p>
            <a:r>
              <a:rPr lang="ko-KR" altLang="en-US" dirty="0" err="1">
                <a:latin typeface="-윤고딕340" panose="02030504000101010101" pitchFamily="18" charset="-127"/>
                <a:ea typeface="-윤고딕340" panose="02030504000101010101" pitchFamily="18" charset="-127"/>
              </a:rPr>
              <a:t>전</a:t>
            </a:r>
            <a:r>
              <a:rPr lang="ko-KR" altLang="en-US" dirty="0" err="1" smtClean="0">
                <a:latin typeface="-윤고딕340" panose="02030504000101010101" pitchFamily="18" charset="-127"/>
                <a:ea typeface="-윤고딕340" panose="02030504000101010101" pitchFamily="18" charset="-127"/>
              </a:rPr>
              <a:t>이확률의</a:t>
            </a:r>
            <a:r>
              <a:rPr lang="ko-KR" altLang="en-US" dirty="0" smtClean="0">
                <a:latin typeface="-윤고딕340" panose="02030504000101010101" pitchFamily="18" charset="-127"/>
                <a:ea typeface="-윤고딕340" panose="02030504000101010101" pitchFamily="18" charset="-127"/>
              </a:rPr>
              <a:t> 변화</a:t>
            </a:r>
            <a:r>
              <a:rPr dirty="0" smtClean="0">
                <a:latin typeface="-윤고딕340" panose="02030504000101010101" pitchFamily="18" charset="-127"/>
                <a:ea typeface="-윤고딕340" panose="02030504000101010101" pitchFamily="18" charset="-127"/>
              </a:rPr>
              <a:t>(</a:t>
            </a:r>
            <a:r>
              <a:rPr dirty="0">
                <a:latin typeface="-윤고딕340" panose="02030504000101010101" pitchFamily="18" charset="-127"/>
                <a:ea typeface="-윤고딕340" panose="02030504000101010101" pitchFamily="18" charset="-127"/>
              </a:rPr>
              <a:t>MNIST)</a:t>
            </a:r>
          </a:p>
        </p:txBody>
      </p:sp>
      <p:pic>
        <p:nvPicPr>
          <p:cNvPr id="252" name="pasted-image.png" descr="pasted-image.png"/>
          <p:cNvPicPr>
            <a:picLocks noChangeAspect="1"/>
          </p:cNvPicPr>
          <p:nvPr/>
        </p:nvPicPr>
        <p:blipFill>
          <a:blip r:embed="rId2">
            <a:extLst/>
          </a:blip>
          <a:stretch>
            <a:fillRect/>
          </a:stretch>
        </p:blipFill>
        <p:spPr>
          <a:xfrm>
            <a:off x="2307286" y="2016273"/>
            <a:ext cx="8390228" cy="7922481"/>
          </a:xfrm>
          <a:prstGeom prst="rect">
            <a:avLst/>
          </a:prstGeom>
          <a:ln w="12700">
            <a:miter lim="400000"/>
          </a:ln>
        </p:spPr>
      </p:pic>
      <p:sp>
        <p:nvSpPr>
          <p:cNvPr id="253" name="学習前"/>
          <p:cNvSpPr/>
          <p:nvPr/>
        </p:nvSpPr>
        <p:spPr>
          <a:xfrm>
            <a:off x="731746" y="3650852"/>
            <a:ext cx="1538883"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ko-KR" altLang="en-US" dirty="0" smtClean="0">
                <a:latin typeface="-윤고딕330" panose="02030504000101010101" pitchFamily="18" charset="-127"/>
                <a:ea typeface="-윤고딕330" panose="02030504000101010101" pitchFamily="18" charset="-127"/>
              </a:rPr>
              <a:t>학습 전</a:t>
            </a:r>
            <a:endParaRPr dirty="0">
              <a:latin typeface="-윤고딕330" panose="02030504000101010101" pitchFamily="18" charset="-127"/>
              <a:ea typeface="-윤고딕330" panose="02030504000101010101" pitchFamily="18" charset="-127"/>
            </a:endParaRPr>
          </a:p>
        </p:txBody>
      </p:sp>
      <p:sp>
        <p:nvSpPr>
          <p:cNvPr id="254" name="学習後"/>
          <p:cNvSpPr/>
          <p:nvPr/>
        </p:nvSpPr>
        <p:spPr>
          <a:xfrm>
            <a:off x="731746" y="7480672"/>
            <a:ext cx="1538883"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ko-KR" altLang="en-US" dirty="0" smtClean="0">
                <a:latin typeface="-윤고딕330" panose="02030504000101010101" pitchFamily="18" charset="-127"/>
                <a:ea typeface="-윤고딕330" panose="02030504000101010101" pitchFamily="18" charset="-127"/>
              </a:rPr>
              <a:t>학습 후</a:t>
            </a:r>
            <a:endParaRPr dirty="0">
              <a:latin typeface="-윤고딕330" panose="02030504000101010101" pitchFamily="18" charset="-127"/>
              <a:ea typeface="-윤고딕330" panose="02030504000101010101" pitchFamily="18" charset="-127"/>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MNIST エラー分析"/>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MNIST </a:t>
            </a:r>
            <a:r>
              <a:rPr lang="ko-KR" altLang="en-US" dirty="0" smtClean="0">
                <a:latin typeface="-윤고딕340" panose="02030504000101010101" pitchFamily="18" charset="-127"/>
                <a:ea typeface="-윤고딕340" panose="02030504000101010101" pitchFamily="18" charset="-127"/>
              </a:rPr>
              <a:t>에러분석</a:t>
            </a:r>
            <a:endParaRPr dirty="0">
              <a:latin typeface="-윤고딕340" panose="02030504000101010101" pitchFamily="18" charset="-127"/>
              <a:ea typeface="-윤고딕340" panose="02030504000101010101" pitchFamily="18" charset="-127"/>
            </a:endParaRPr>
          </a:p>
        </p:txBody>
      </p:sp>
      <p:sp>
        <p:nvSpPr>
          <p:cNvPr id="257" name="筆者らの主張では、ラベル付きデータにない特徴がテストに存在したため(Ex. 4の上が閉じていて9に似ている)間違えてしまっている。"/>
          <p:cNvSpPr>
            <a:spLocks noGrp="1"/>
          </p:cNvSpPr>
          <p:nvPr>
            <p:ph type="body" sz="quarter" idx="1"/>
          </p:nvPr>
        </p:nvSpPr>
        <p:spPr>
          <a:xfrm>
            <a:off x="564790" y="7651315"/>
            <a:ext cx="11875221" cy="1751273"/>
          </a:xfrm>
          <a:prstGeom prst="rect">
            <a:avLst/>
          </a:prstGeom>
        </p:spPr>
        <p:txBody>
          <a:bodyPr>
            <a:normAutofit/>
          </a:bodyPr>
          <a:lstStyle>
            <a:lvl1pPr marL="0" indent="0" defTabSz="519937">
              <a:spcBef>
                <a:spcPts val="0"/>
              </a:spcBef>
              <a:buSzTx/>
              <a:buNone/>
              <a:defRPr sz="3204"/>
            </a:lvl1pPr>
          </a:lstStyle>
          <a:p>
            <a:r>
              <a:rPr lang="ko-KR" altLang="en-US" dirty="0" smtClean="0">
                <a:latin typeface="-윤고딕330" panose="02030504000101010101" pitchFamily="18" charset="-127"/>
                <a:ea typeface="-윤고딕330" panose="02030504000101010101" pitchFamily="18" charset="-127"/>
              </a:rPr>
              <a:t>저자의 주장으로는 </a:t>
            </a:r>
            <a:r>
              <a:rPr lang="en-US" altLang="ko-KR" dirty="0" smtClean="0">
                <a:latin typeface="-윤고딕330" panose="02030504000101010101" pitchFamily="18" charset="-127"/>
                <a:ea typeface="-윤고딕330" panose="02030504000101010101" pitchFamily="18" charset="-127"/>
              </a:rPr>
              <a:t>labeled data</a:t>
            </a:r>
            <a:r>
              <a:rPr lang="ko-KR" altLang="en-US" dirty="0" smtClean="0">
                <a:latin typeface="-윤고딕330" panose="02030504000101010101" pitchFamily="18" charset="-127"/>
                <a:ea typeface="-윤고딕330" panose="02030504000101010101" pitchFamily="18" charset="-127"/>
              </a:rPr>
              <a:t>에 없는 특징이 테스트에 존재하기 때문에 </a:t>
            </a:r>
            <a:r>
              <a:rPr dirty="0" smtClean="0">
                <a:latin typeface="-윤고딕330" panose="02030504000101010101" pitchFamily="18" charset="-127"/>
                <a:ea typeface="-윤고딕330" panose="02030504000101010101" pitchFamily="18" charset="-127"/>
              </a:rPr>
              <a:t>(</a:t>
            </a:r>
            <a:r>
              <a:rPr dirty="0">
                <a:latin typeface="-윤고딕330" panose="02030504000101010101" pitchFamily="18" charset="-127"/>
                <a:ea typeface="-윤고딕330" panose="02030504000101010101" pitchFamily="18" charset="-127"/>
              </a:rPr>
              <a:t>Ex. </a:t>
            </a:r>
            <a:r>
              <a:rPr lang="en-US" dirty="0" smtClean="0">
                <a:latin typeface="-윤고딕330" panose="02030504000101010101" pitchFamily="18" charset="-127"/>
                <a:ea typeface="-윤고딕330" panose="02030504000101010101" pitchFamily="18" charset="-127"/>
              </a:rPr>
              <a:t>4</a:t>
            </a:r>
            <a:r>
              <a:rPr lang="ko-KR" altLang="en-US" dirty="0" smtClean="0">
                <a:latin typeface="-윤고딕330" panose="02030504000101010101" pitchFamily="18" charset="-127"/>
                <a:ea typeface="-윤고딕330" panose="02030504000101010101" pitchFamily="18" charset="-127"/>
              </a:rPr>
              <a:t>의 </a:t>
            </a:r>
            <a:r>
              <a:rPr lang="ko-KR" altLang="en-US" dirty="0" err="1" smtClean="0">
                <a:latin typeface="-윤고딕330" panose="02030504000101010101" pitchFamily="18" charset="-127"/>
                <a:ea typeface="-윤고딕330" panose="02030504000101010101" pitchFamily="18" charset="-127"/>
              </a:rPr>
              <a:t>윗쪽이</a:t>
            </a:r>
            <a:r>
              <a:rPr lang="ko-KR" altLang="en-US" dirty="0" smtClean="0">
                <a:latin typeface="-윤고딕330" panose="02030504000101010101" pitchFamily="18" charset="-127"/>
                <a:ea typeface="-윤고딕330" panose="02030504000101010101" pitchFamily="18" charset="-127"/>
              </a:rPr>
              <a:t> 닫혀져서 마치 </a:t>
            </a:r>
            <a:r>
              <a:rPr lang="en-US" altLang="ko-KR" dirty="0" smtClean="0">
                <a:latin typeface="-윤고딕330" panose="02030504000101010101" pitchFamily="18" charset="-127"/>
                <a:ea typeface="-윤고딕330" panose="02030504000101010101" pitchFamily="18" charset="-127"/>
              </a:rPr>
              <a:t>9</a:t>
            </a:r>
            <a:r>
              <a:rPr lang="ko-KR" altLang="en-US" dirty="0" smtClean="0">
                <a:latin typeface="-윤고딕330" panose="02030504000101010101" pitchFamily="18" charset="-127"/>
                <a:ea typeface="-윤고딕330" panose="02030504000101010101" pitchFamily="18" charset="-127"/>
              </a:rPr>
              <a:t>와 비슷해짐</a:t>
            </a:r>
            <a:r>
              <a:rPr dirty="0" smtClean="0">
                <a:latin typeface="-윤고딕330" panose="02030504000101010101" pitchFamily="18" charset="-127"/>
                <a:ea typeface="-윤고딕330" panose="02030504000101010101" pitchFamily="18" charset="-127"/>
              </a:rPr>
              <a:t>)</a:t>
            </a:r>
            <a:r>
              <a:rPr lang="ko-KR" altLang="en-US" dirty="0" smtClean="0">
                <a:latin typeface="-윤고딕330" panose="02030504000101010101" pitchFamily="18" charset="-127"/>
                <a:ea typeface="-윤고딕330" panose="02030504000101010101" pitchFamily="18" charset="-127"/>
              </a:rPr>
              <a:t>착오가 일어났다고</a:t>
            </a:r>
            <a:endParaRPr dirty="0">
              <a:latin typeface="-윤고딕330" panose="02030504000101010101" pitchFamily="18" charset="-127"/>
              <a:ea typeface="-윤고딕330" panose="02030504000101010101" pitchFamily="18" charset="-127"/>
            </a:endParaRPr>
          </a:p>
        </p:txBody>
      </p:sp>
      <p:pic>
        <p:nvPicPr>
          <p:cNvPr id="258" name="pasted-image.png" descr="pasted-image.png"/>
          <p:cNvPicPr>
            <a:picLocks noChangeAspect="1"/>
          </p:cNvPicPr>
          <p:nvPr/>
        </p:nvPicPr>
        <p:blipFill>
          <a:blip r:embed="rId2">
            <a:extLst/>
          </a:blip>
          <a:stretch>
            <a:fillRect/>
          </a:stretch>
        </p:blipFill>
        <p:spPr>
          <a:xfrm>
            <a:off x="2342574" y="2219738"/>
            <a:ext cx="8088593" cy="5166536"/>
          </a:xfrm>
          <a:prstGeom prst="rect">
            <a:avLst/>
          </a:prstGeom>
          <a:ln w="12700">
            <a:miter lim="400000"/>
          </a:ln>
        </p:spPr>
      </p:pic>
      <p:sp>
        <p:nvSpPr>
          <p:cNvPr id="259" name="線"/>
          <p:cNvSpPr/>
          <p:nvPr/>
        </p:nvSpPr>
        <p:spPr>
          <a:xfrm flipV="1">
            <a:off x="1536923" y="3215910"/>
            <a:ext cx="791620" cy="43423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0" name="全ラベルデータ"/>
          <p:cNvSpPr/>
          <p:nvPr/>
        </p:nvSpPr>
        <p:spPr>
          <a:xfrm>
            <a:off x="412756" y="3741263"/>
            <a:ext cx="1952458"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rPr lang="ko-KR" altLang="en-US" dirty="0" smtClean="0">
                <a:latin typeface="-윤고딕330" panose="02030504000101010101" pitchFamily="18" charset="-127"/>
                <a:ea typeface="-윤고딕330" panose="02030504000101010101" pitchFamily="18" charset="-127"/>
              </a:rPr>
              <a:t>모든 </a:t>
            </a:r>
            <a:r>
              <a:rPr lang="en-US" altLang="ko-KR" dirty="0" smtClean="0">
                <a:latin typeface="-윤고딕330" panose="02030504000101010101" pitchFamily="18" charset="-127"/>
                <a:ea typeface="-윤고딕330" panose="02030504000101010101" pitchFamily="18" charset="-127"/>
              </a:rPr>
              <a:t>labeled data</a:t>
            </a:r>
            <a:endParaRPr dirty="0">
              <a:latin typeface="-윤고딕330" panose="02030504000101010101" pitchFamily="18" charset="-127"/>
              <a:ea typeface="-윤고딕330" panose="02030504000101010101" pitchFamily="18" charset="-127"/>
            </a:endParaRPr>
          </a:p>
        </p:txBody>
      </p:sp>
      <p:sp>
        <p:nvSpPr>
          <p:cNvPr id="261" name="テストデータの…"/>
          <p:cNvSpPr/>
          <p:nvPr/>
        </p:nvSpPr>
        <p:spPr>
          <a:xfrm>
            <a:off x="516950" y="5417128"/>
            <a:ext cx="1744067"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pPr>
            <a:r>
              <a:rPr lang="ko-KR" altLang="en-US" dirty="0" smtClean="0">
                <a:latin typeface="-윤고딕330" panose="02030504000101010101" pitchFamily="18" charset="-127"/>
                <a:ea typeface="-윤고딕330" panose="02030504000101010101" pitchFamily="18" charset="-127"/>
              </a:rPr>
              <a:t>테스트</a:t>
            </a:r>
            <a:r>
              <a:rPr lang="en-US"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데이터의 </a:t>
            </a:r>
            <a:endParaRPr lang="en-US" altLang="ko-KR" dirty="0" smtClean="0">
              <a:latin typeface="-윤고딕330" panose="02030504000101010101" pitchFamily="18" charset="-127"/>
              <a:ea typeface="-윤고딕330" panose="02030504000101010101" pitchFamily="18" charset="-127"/>
            </a:endParaRPr>
          </a:p>
          <a:p>
            <a:pPr>
              <a:defRPr sz="1800"/>
            </a:pPr>
            <a:r>
              <a:rPr lang="ko-KR" altLang="en-US" dirty="0" smtClean="0">
                <a:latin typeface="-윤고딕330" panose="02030504000101010101" pitchFamily="18" charset="-127"/>
                <a:ea typeface="-윤고딕330" panose="02030504000101010101" pitchFamily="18" charset="-127"/>
              </a:rPr>
              <a:t>틀린 부분</a:t>
            </a:r>
            <a:endParaRPr dirty="0">
              <a:latin typeface="-윤고딕330" panose="02030504000101010101" pitchFamily="18" charset="-127"/>
              <a:ea typeface="-윤고딕330" panose="02030504000101010101" pitchFamily="18" charset="-127"/>
            </a:endParaRPr>
          </a:p>
        </p:txBody>
      </p:sp>
      <p:sp>
        <p:nvSpPr>
          <p:cNvPr id="262" name="線"/>
          <p:cNvSpPr/>
          <p:nvPr/>
        </p:nvSpPr>
        <p:spPr>
          <a:xfrm flipH="1" flipV="1">
            <a:off x="10670867" y="4142054"/>
            <a:ext cx="962488" cy="66287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テストデータの…"/>
          <p:cNvSpPr/>
          <p:nvPr/>
        </p:nvSpPr>
        <p:spPr>
          <a:xfrm>
            <a:off x="10821893" y="4799113"/>
            <a:ext cx="184185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pPr>
            <a:r>
              <a:rPr lang="ko-KR" altLang="en-US" dirty="0" smtClean="0">
                <a:latin typeface="-윤고딕330" panose="02030504000101010101" pitchFamily="18" charset="-127"/>
                <a:ea typeface="-윤고딕330" panose="02030504000101010101" pitchFamily="18" charset="-127"/>
              </a:rPr>
              <a:t>테스트 데이터의</a:t>
            </a:r>
            <a:endParaRPr dirty="0">
              <a:latin typeface="-윤고딕330" panose="02030504000101010101" pitchFamily="18" charset="-127"/>
              <a:ea typeface="-윤고딕330" panose="02030504000101010101" pitchFamily="18" charset="-127"/>
            </a:endParaRPr>
          </a:p>
          <a:p>
            <a:pPr>
              <a:defRPr sz="1800"/>
            </a:pPr>
            <a:r>
              <a:rPr dirty="0">
                <a:latin typeface="-윤고딕330" panose="02030504000101010101" pitchFamily="18" charset="-127"/>
                <a:ea typeface="-윤고딕330" panose="02030504000101010101" pitchFamily="18" charset="-127"/>
              </a:rPr>
              <a:t>Confusion Matrix</a:t>
            </a:r>
          </a:p>
        </p:txBody>
      </p:sp>
      <p:sp>
        <p:nvSpPr>
          <p:cNvPr id="264" name="線"/>
          <p:cNvSpPr/>
          <p:nvPr/>
        </p:nvSpPr>
        <p:spPr>
          <a:xfrm>
            <a:off x="1470332" y="6091651"/>
            <a:ext cx="900133" cy="284756"/>
          </a:xfrm>
          <a:prstGeom prst="line">
            <a:avLst/>
          </a:prstGeom>
          <a:ln w="25400">
            <a:solidFill>
              <a:srgbClr val="000000"/>
            </a:solidFill>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Idea"/>
          <p:cNvSpPr>
            <a:spLocks noGrp="1"/>
          </p:cNvSpPr>
          <p:nvPr>
            <p:ph type="title"/>
          </p:nvPr>
        </p:nvSpPr>
        <p:spPr>
          <a:xfrm>
            <a:off x="987844" y="286148"/>
            <a:ext cx="11099800" cy="2159000"/>
          </a:xfrm>
          <a:prstGeom prst="rect">
            <a:avLst/>
          </a:prstGeom>
        </p:spPr>
        <p:txBody>
          <a:bodyPr/>
          <a:lstStyle/>
          <a:p>
            <a:r>
              <a:rPr dirty="0">
                <a:latin typeface="-윤고딕340" panose="02030504000101010101" pitchFamily="18" charset="-127"/>
                <a:ea typeface="-윤고딕340" panose="02030504000101010101" pitchFamily="18" charset="-127"/>
              </a:rPr>
              <a:t>Idea</a:t>
            </a:r>
          </a:p>
        </p:txBody>
      </p:sp>
      <p:pic>
        <p:nvPicPr>
          <p:cNvPr id="128" name="pasted-image.tiff" descr="pasted-image.tiff"/>
          <p:cNvPicPr>
            <a:picLocks noChangeAspect="1"/>
          </p:cNvPicPr>
          <p:nvPr/>
        </p:nvPicPr>
        <p:blipFill>
          <a:blip r:embed="rId2">
            <a:extLst/>
          </a:blip>
          <a:stretch>
            <a:fillRect/>
          </a:stretch>
        </p:blipFill>
        <p:spPr>
          <a:xfrm>
            <a:off x="4744546" y="2389227"/>
            <a:ext cx="3586396" cy="3586396"/>
          </a:xfrm>
          <a:prstGeom prst="rect">
            <a:avLst/>
          </a:prstGeom>
          <a:ln w="12700">
            <a:miter lim="400000"/>
          </a:ln>
        </p:spPr>
      </p:pic>
      <p:sp>
        <p:nvSpPr>
          <p:cNvPr id="129" name="コールアウト"/>
          <p:cNvSpPr/>
          <p:nvPr/>
        </p:nvSpPr>
        <p:spPr>
          <a:xfrm>
            <a:off x="1277696" y="1947262"/>
            <a:ext cx="4726782" cy="4187032"/>
          </a:xfrm>
          <a:custGeom>
            <a:avLst/>
            <a:gdLst/>
            <a:ahLst/>
            <a:cxnLst>
              <a:cxn ang="0">
                <a:pos x="wd2" y="hd2"/>
              </a:cxn>
              <a:cxn ang="5400000">
                <a:pos x="wd2" y="hd2"/>
              </a:cxn>
              <a:cxn ang="10800000">
                <a:pos x="wd2" y="hd2"/>
              </a:cxn>
              <a:cxn ang="16200000">
                <a:pos x="wd2" y="hd2"/>
              </a:cxn>
            </a:cxnLst>
            <a:rect l="0" t="0" r="r" b="b"/>
            <a:pathLst>
              <a:path w="21600" h="21600" extrusionOk="0">
                <a:moveTo>
                  <a:pt x="395" y="0"/>
                </a:moveTo>
                <a:cubicBezTo>
                  <a:pt x="177" y="0"/>
                  <a:pt x="0" y="199"/>
                  <a:pt x="0" y="446"/>
                </a:cubicBezTo>
                <a:lnTo>
                  <a:pt x="0" y="21154"/>
                </a:lnTo>
                <a:cubicBezTo>
                  <a:pt x="0" y="21401"/>
                  <a:pt x="177" y="21600"/>
                  <a:pt x="395" y="21600"/>
                </a:cubicBezTo>
                <a:lnTo>
                  <a:pt x="18229" y="21600"/>
                </a:lnTo>
                <a:cubicBezTo>
                  <a:pt x="18447" y="21600"/>
                  <a:pt x="18624" y="21401"/>
                  <a:pt x="18624" y="21154"/>
                </a:cubicBezTo>
                <a:lnTo>
                  <a:pt x="18624" y="4979"/>
                </a:lnTo>
                <a:lnTo>
                  <a:pt x="21600" y="4085"/>
                </a:lnTo>
                <a:lnTo>
                  <a:pt x="18624" y="3188"/>
                </a:lnTo>
                <a:lnTo>
                  <a:pt x="18624" y="446"/>
                </a:lnTo>
                <a:cubicBezTo>
                  <a:pt x="18624" y="199"/>
                  <a:pt x="18447" y="0"/>
                  <a:pt x="18229" y="0"/>
                </a:cubicBezTo>
                <a:lnTo>
                  <a:pt x="395" y="0"/>
                </a:lnTo>
                <a:close/>
              </a:path>
            </a:pathLst>
          </a:custGeom>
          <a:ln w="25400">
            <a:solidFill>
              <a:srgbClr val="85888D"/>
            </a:solidFill>
            <a:custDash>
              <a:ds d="200000" sp="200000"/>
            </a:custDash>
            <a:miter lim="400000"/>
          </a:ln>
        </p:spPr>
        <p:txBody>
          <a:bodyPr lIns="50800" tIns="50800" rIns="50800" bIns="50800" anchor="ctr"/>
          <a:lstStyle/>
          <a:p>
            <a:pPr>
              <a:defRPr sz="2400"/>
            </a:pPr>
            <a:endParaRPr/>
          </a:p>
        </p:txBody>
      </p:sp>
      <p:pic>
        <p:nvPicPr>
          <p:cNvPr id="130" name="pasted-image.png" descr="pasted-image.png"/>
          <p:cNvPicPr>
            <a:picLocks noChangeAspect="1"/>
          </p:cNvPicPr>
          <p:nvPr/>
        </p:nvPicPr>
        <p:blipFill>
          <a:blip r:embed="rId3">
            <a:extLst/>
          </a:blip>
          <a:stretch>
            <a:fillRect/>
          </a:stretch>
        </p:blipFill>
        <p:spPr>
          <a:xfrm>
            <a:off x="1645934" y="2588930"/>
            <a:ext cx="1552637" cy="1483984"/>
          </a:xfrm>
          <a:prstGeom prst="rect">
            <a:avLst/>
          </a:prstGeom>
          <a:ln w="50800">
            <a:solidFill>
              <a:schemeClr val="accent5">
                <a:hueOff val="-444211"/>
                <a:satOff val="-14915"/>
                <a:lumOff val="22857"/>
              </a:schemeClr>
            </a:solidFill>
            <a:miter lim="400000"/>
          </a:ln>
        </p:spPr>
      </p:pic>
      <p:pic>
        <p:nvPicPr>
          <p:cNvPr id="131" name="pasted-image.png" descr="pasted-image.png"/>
          <p:cNvPicPr>
            <a:picLocks noChangeAspect="1"/>
          </p:cNvPicPr>
          <p:nvPr/>
        </p:nvPicPr>
        <p:blipFill>
          <a:blip r:embed="rId4">
            <a:extLst/>
          </a:blip>
          <a:stretch>
            <a:fillRect/>
          </a:stretch>
        </p:blipFill>
        <p:spPr>
          <a:xfrm>
            <a:off x="3343197" y="2633554"/>
            <a:ext cx="1795778" cy="1394736"/>
          </a:xfrm>
          <a:prstGeom prst="rect">
            <a:avLst/>
          </a:prstGeom>
          <a:ln w="50800">
            <a:solidFill>
              <a:schemeClr val="accent5">
                <a:hueOff val="-444211"/>
                <a:satOff val="-14915"/>
                <a:lumOff val="22857"/>
              </a:schemeClr>
            </a:solidFill>
            <a:miter lim="400000"/>
          </a:ln>
        </p:spPr>
      </p:pic>
      <p:pic>
        <p:nvPicPr>
          <p:cNvPr id="132" name="pasted-image.png" descr="pasted-image.png"/>
          <p:cNvPicPr>
            <a:picLocks noChangeAspect="1"/>
          </p:cNvPicPr>
          <p:nvPr/>
        </p:nvPicPr>
        <p:blipFill>
          <a:blip r:embed="rId5">
            <a:extLst/>
          </a:blip>
          <a:stretch>
            <a:fillRect/>
          </a:stretch>
        </p:blipFill>
        <p:spPr>
          <a:xfrm>
            <a:off x="1524363" y="4562337"/>
            <a:ext cx="1691809" cy="1068701"/>
          </a:xfrm>
          <a:prstGeom prst="rect">
            <a:avLst/>
          </a:prstGeom>
          <a:ln w="12700">
            <a:miter lim="400000"/>
          </a:ln>
        </p:spPr>
      </p:pic>
      <p:pic>
        <p:nvPicPr>
          <p:cNvPr id="133" name="pasted-image.png" descr="pasted-image.png"/>
          <p:cNvPicPr>
            <a:picLocks noChangeAspect="1"/>
          </p:cNvPicPr>
          <p:nvPr/>
        </p:nvPicPr>
        <p:blipFill>
          <a:blip r:embed="rId6">
            <a:extLst/>
          </a:blip>
          <a:stretch>
            <a:fillRect/>
          </a:stretch>
        </p:blipFill>
        <p:spPr>
          <a:xfrm>
            <a:off x="9117777" y="3128144"/>
            <a:ext cx="2183919" cy="1830138"/>
          </a:xfrm>
          <a:prstGeom prst="rect">
            <a:avLst/>
          </a:prstGeom>
          <a:ln w="12700">
            <a:miter lim="400000"/>
          </a:ln>
        </p:spPr>
      </p:pic>
      <p:sp>
        <p:nvSpPr>
          <p:cNvPr id="134" name="吹き出し"/>
          <p:cNvSpPr/>
          <p:nvPr/>
        </p:nvSpPr>
        <p:spPr>
          <a:xfrm>
            <a:off x="8028633" y="2728515"/>
            <a:ext cx="4339595" cy="3382368"/>
          </a:xfrm>
          <a:prstGeom prst="wedgeEllipseCallout">
            <a:avLst>
              <a:gd name="adj1" fmla="val -70031"/>
              <a:gd name="adj2" fmla="val -48120"/>
            </a:avLst>
          </a:prstGeom>
          <a:ln w="25400">
            <a:solidFill>
              <a:srgbClr val="85888D"/>
            </a:solidFill>
            <a:miter lim="400000"/>
          </a:ln>
        </p:spPr>
        <p:txBody>
          <a:bodyPr lIns="50800" tIns="50800" rIns="50800" bIns="50800" anchor="ctr"/>
          <a:lstStyle/>
          <a:p>
            <a:pPr>
              <a:defRPr sz="2400"/>
            </a:pPr>
            <a:endParaRPr/>
          </a:p>
        </p:txBody>
      </p:sp>
      <p:sp>
        <p:nvSpPr>
          <p:cNvPr id="135" name="記憶"/>
          <p:cNvSpPr/>
          <p:nvPr/>
        </p:nvSpPr>
        <p:spPr>
          <a:xfrm>
            <a:off x="1497581" y="1659698"/>
            <a:ext cx="1849342" cy="620532"/>
          </a:xfrm>
          <a:prstGeom prst="roundRect">
            <a:avLst>
              <a:gd name="adj" fmla="val 36559"/>
            </a:avLst>
          </a:prstGeom>
          <a:solidFill>
            <a:srgbClr val="FFFFFF"/>
          </a:solidFill>
          <a:ln w="25400">
            <a:solidFill>
              <a:srgbClr val="85888D"/>
            </a:solidFill>
            <a:custDash>
              <a:ds d="200000" sp="200000"/>
            </a:custDash>
            <a:miter lim="400000"/>
          </a:ln>
          <a:extLst>
            <a:ext uri="{C572A759-6A51-4108-AA02-DFA0A04FC94B}">
              <ma14:wrappingTextBoxFlag xmlns="" xmlns:ma14="http://schemas.microsoft.com/office/mac/drawingml/2011/main" val="1"/>
            </a:ext>
          </a:extLst>
        </p:spPr>
        <p:txBody>
          <a:bodyPr lIns="50800" tIns="50800" rIns="50800" bIns="50800" anchor="ctr"/>
          <a:lstStyle/>
          <a:p>
            <a:r>
              <a:rPr lang="ko-KR" altLang="en-US" dirty="0" smtClean="0">
                <a:latin typeface="-윤고딕330" panose="02030504000101010101" pitchFamily="18" charset="-127"/>
                <a:ea typeface="-윤고딕330" panose="02030504000101010101" pitchFamily="18" charset="-127"/>
              </a:rPr>
              <a:t>기억</a:t>
            </a:r>
            <a:endParaRPr dirty="0">
              <a:latin typeface="-윤고딕330" panose="02030504000101010101" pitchFamily="18" charset="-127"/>
              <a:ea typeface="-윤고딕330" panose="02030504000101010101" pitchFamily="18" charset="-127"/>
            </a:endParaRPr>
          </a:p>
        </p:txBody>
      </p:sp>
      <p:sp>
        <p:nvSpPr>
          <p:cNvPr id="136" name="イヌ！"/>
          <p:cNvSpPr/>
          <p:nvPr/>
        </p:nvSpPr>
        <p:spPr>
          <a:xfrm>
            <a:off x="9696775" y="5163858"/>
            <a:ext cx="102592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ko-KR" altLang="en-US" dirty="0" err="1" smtClean="0">
                <a:latin typeface="-윤고딕330" panose="02030504000101010101" pitchFamily="18" charset="-127"/>
                <a:ea typeface="-윤고딕330" panose="02030504000101010101" pitchFamily="18" charset="-127"/>
              </a:rPr>
              <a:t>개</a:t>
            </a:r>
            <a:r>
              <a:rP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pic>
        <p:nvPicPr>
          <p:cNvPr id="137" name="pasted-image.tiff" descr="pasted-image.tiff"/>
          <p:cNvPicPr>
            <a:picLocks noChangeAspect="1"/>
          </p:cNvPicPr>
          <p:nvPr/>
        </p:nvPicPr>
        <p:blipFill>
          <a:blip r:embed="rId7">
            <a:extLst/>
          </a:blip>
          <a:stretch>
            <a:fillRect/>
          </a:stretch>
        </p:blipFill>
        <p:spPr>
          <a:xfrm>
            <a:off x="3395181" y="4515543"/>
            <a:ext cx="1691809" cy="1121428"/>
          </a:xfrm>
          <a:prstGeom prst="rect">
            <a:avLst/>
          </a:prstGeom>
          <a:ln w="12700">
            <a:miter lim="400000"/>
          </a:ln>
        </p:spPr>
      </p:pic>
      <p:sp>
        <p:nvSpPr>
          <p:cNvPr id="138" name="人間は、学習サンプルに関連付けて考えることができるので少数サンプルでも正確に回答できる。 →学習サンプルとラベルなしデータを紐付けながら学習する事で同じことができないか？"/>
          <p:cNvSpPr/>
          <p:nvPr/>
        </p:nvSpPr>
        <p:spPr>
          <a:xfrm>
            <a:off x="1220767" y="6533923"/>
            <a:ext cx="10652476" cy="28571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just">
              <a:spcBef>
                <a:spcPts val="4200"/>
              </a:spcBef>
              <a:defRPr sz="3000"/>
            </a:pPr>
            <a:r>
              <a:rPr lang="ko-KR" altLang="en-US" sz="2400" dirty="0" smtClean="0">
                <a:latin typeface="-윤고딕330" panose="02030504000101010101" pitchFamily="18" charset="-127"/>
                <a:ea typeface="-윤고딕330" panose="02030504000101010101" pitchFamily="18" charset="-127"/>
              </a:rPr>
              <a:t>인간은</a:t>
            </a:r>
            <a:r>
              <a:rPr sz="2400" dirty="0" smtClean="0">
                <a:latin typeface="-윤고딕330" panose="02030504000101010101" pitchFamily="18" charset="-127"/>
                <a:ea typeface="-윤고딕330" panose="02030504000101010101" pitchFamily="18" charset="-127"/>
              </a:rPr>
              <a:t>、</a:t>
            </a:r>
            <a:r>
              <a:rPr lang="ko-KR" altLang="en-US" sz="2400" dirty="0" smtClean="0">
                <a:latin typeface="-윤고딕330" panose="02030504000101010101" pitchFamily="18" charset="-127"/>
                <a:ea typeface="-윤고딕330" panose="02030504000101010101" pitchFamily="18" charset="-127"/>
              </a:rPr>
              <a:t>학습 샘플에 연관 지어서 생각하는 것이 가능하여 </a:t>
            </a:r>
            <a:r>
              <a:rPr lang="en-US" altLang="ko-KR" sz="2400" dirty="0" smtClean="0">
                <a:latin typeface="-윤고딕330" panose="02030504000101010101" pitchFamily="18" charset="-127"/>
                <a:ea typeface="-윤고딕330" panose="02030504000101010101" pitchFamily="18" charset="-127"/>
              </a:rPr>
              <a:t>(can think about by associating with learning samples)</a:t>
            </a:r>
            <a:r>
              <a:rPr lang="ko-KR" altLang="en-US" sz="2400" dirty="0" smtClean="0">
                <a:latin typeface="-윤고딕330" panose="02030504000101010101" pitchFamily="18" charset="-127"/>
                <a:ea typeface="-윤고딕330" panose="02030504000101010101" pitchFamily="18" charset="-127"/>
              </a:rPr>
              <a:t> 적은 샘플로도 정확하게 답할 수 있다</a:t>
            </a:r>
            <a:r>
              <a:rPr lang="en-US" altLang="ko-KR" sz="2400" dirty="0" smtClean="0">
                <a:latin typeface="-윤고딕330" panose="02030504000101010101" pitchFamily="18" charset="-127"/>
                <a:ea typeface="-윤고딕330" panose="02030504000101010101" pitchFamily="18" charset="-127"/>
              </a:rPr>
              <a:t>. </a:t>
            </a:r>
            <a:r>
              <a:rPr lang="ko-KR" altLang="en-US" sz="2400" dirty="0" smtClean="0">
                <a:latin typeface="-윤고딕330" panose="02030504000101010101" pitchFamily="18" charset="-127"/>
                <a:ea typeface="-윤고딕330" panose="02030504000101010101" pitchFamily="18" charset="-127"/>
              </a:rPr>
              <a:t>반면에</a:t>
            </a:r>
            <a:r>
              <a:rPr lang="en-US" altLang="ko-KR" sz="2400" dirty="0" smtClean="0">
                <a:latin typeface="-윤고딕330" panose="02030504000101010101" pitchFamily="18" charset="-127"/>
                <a:ea typeface="-윤고딕330" panose="02030504000101010101" pitchFamily="18" charset="-127"/>
              </a:rPr>
              <a:t>, </a:t>
            </a:r>
            <a:r>
              <a:rPr lang="ko-KR" altLang="en-US" sz="2400" dirty="0" smtClean="0">
                <a:latin typeface="-윤고딕330" panose="02030504000101010101" pitchFamily="18" charset="-127"/>
                <a:ea typeface="-윤고딕330" panose="02030504000101010101" pitchFamily="18" charset="-127"/>
              </a:rPr>
              <a:t>신경망의 경우에는 과도한 라벨과 </a:t>
            </a:r>
            <a:r>
              <a:rPr lang="en-US" altLang="ko-KR" sz="2400" dirty="0" smtClean="0">
                <a:latin typeface="-윤고딕330" panose="02030504000101010101" pitchFamily="18" charset="-127"/>
                <a:ea typeface="-윤고딕330" panose="02030504000101010101" pitchFamily="18" charset="-127"/>
              </a:rPr>
              <a:t>parameter</a:t>
            </a:r>
            <a:r>
              <a:rPr lang="ko-KR" altLang="en-US" sz="2400" dirty="0" smtClean="0">
                <a:latin typeface="-윤고딕330" panose="02030504000101010101" pitchFamily="18" charset="-127"/>
                <a:ea typeface="-윤고딕330" panose="02030504000101010101" pitchFamily="18" charset="-127"/>
              </a:rPr>
              <a:t>들을 요구하므로 시간 및 비용이 많이 든다</a:t>
            </a:r>
            <a:r>
              <a:rPr lang="en-US" altLang="ko-KR" sz="2400" dirty="0" smtClean="0">
                <a:latin typeface="-윤고딕330" panose="02030504000101010101" pitchFamily="18" charset="-127"/>
                <a:ea typeface="-윤고딕330" panose="02030504000101010101" pitchFamily="18" charset="-127"/>
              </a:rPr>
              <a:t>.</a:t>
            </a:r>
          </a:p>
          <a:p>
            <a:pPr algn="just">
              <a:spcBef>
                <a:spcPts val="4200"/>
              </a:spcBef>
              <a:defRPr sz="3000"/>
            </a:pPr>
            <a:r>
              <a:rPr sz="2400" dirty="0" smtClean="0">
                <a:latin typeface="-윤고딕330" panose="02030504000101010101" pitchFamily="18" charset="-127"/>
                <a:ea typeface="-윤고딕330" panose="02030504000101010101" pitchFamily="18" charset="-127"/>
              </a:rPr>
              <a:t>→</a:t>
            </a:r>
            <a:r>
              <a:rPr lang="en-US" sz="2400" dirty="0" smtClean="0">
                <a:latin typeface="-윤고딕330" panose="02030504000101010101" pitchFamily="18" charset="-127"/>
                <a:ea typeface="-윤고딕330" panose="02030504000101010101" pitchFamily="18" charset="-127"/>
              </a:rPr>
              <a:t> </a:t>
            </a:r>
            <a:r>
              <a:rPr lang="ko-KR" altLang="en-US" sz="2400" dirty="0" smtClean="0">
                <a:latin typeface="-윤고딕330" panose="02030504000101010101" pitchFamily="18" charset="-127"/>
                <a:ea typeface="-윤고딕330" panose="02030504000101010101" pitchFamily="18" charset="-127"/>
              </a:rPr>
              <a:t>학습 샘플과 </a:t>
            </a:r>
            <a:r>
              <a:rPr lang="en-US" altLang="ko-KR" sz="2400" dirty="0" smtClean="0">
                <a:latin typeface="-윤고딕330" panose="02030504000101010101" pitchFamily="18" charset="-127"/>
                <a:ea typeface="-윤고딕330" panose="02030504000101010101" pitchFamily="18" charset="-127"/>
              </a:rPr>
              <a:t>unlabeled</a:t>
            </a:r>
            <a:r>
              <a:rPr lang="ko-KR" altLang="en-US" sz="2400" dirty="0" smtClean="0">
                <a:latin typeface="-윤고딕330" panose="02030504000101010101" pitchFamily="18" charset="-127"/>
                <a:ea typeface="-윤고딕330" panose="02030504000101010101" pitchFamily="18" charset="-127"/>
              </a:rPr>
              <a:t> 데이터를 연관 지으면서 학습하는 것이 가능하지 않을까</a:t>
            </a:r>
            <a:r>
              <a:rPr sz="2400" dirty="0" smtClean="0">
                <a:latin typeface="-윤고딕330" panose="02030504000101010101" pitchFamily="18" charset="-127"/>
                <a:ea typeface="-윤고딕330" panose="02030504000101010101" pitchFamily="18" charset="-127"/>
              </a:rPr>
              <a:t>？</a:t>
            </a:r>
            <a:endParaRPr sz="2400" dirty="0">
              <a:latin typeface="-윤고딕330" panose="02030504000101010101" pitchFamily="18" charset="-127"/>
              <a:ea typeface="-윤고딕330" panose="02030504000101010101" pitchFamily="18" charset="-127"/>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T-10"/>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SLT-10</a:t>
            </a:r>
          </a:p>
        </p:txBody>
      </p:sp>
      <p:sp>
        <p:nvSpPr>
          <p:cNvPr id="267" name="学習データにないクラスのデータを入力しても、比較的近いラベルなしデータの関連付けができている。"/>
          <p:cNvSpPr>
            <a:spLocks noGrp="1"/>
          </p:cNvSpPr>
          <p:nvPr>
            <p:ph type="body" sz="quarter" idx="1"/>
          </p:nvPr>
        </p:nvSpPr>
        <p:spPr>
          <a:xfrm>
            <a:off x="1086314" y="7839098"/>
            <a:ext cx="11099800" cy="1239768"/>
          </a:xfrm>
          <a:prstGeom prst="rect">
            <a:avLst/>
          </a:prstGeom>
        </p:spPr>
        <p:txBody>
          <a:bodyPr>
            <a:noAutofit/>
          </a:bodyPr>
          <a:lstStyle>
            <a:lvl1pPr marL="0" indent="0">
              <a:buSzTx/>
              <a:buNone/>
            </a:lvl1pPr>
          </a:lstStyle>
          <a:p>
            <a:r>
              <a:rPr lang="ko-KR" altLang="en-US" sz="3200" dirty="0" smtClean="0">
                <a:latin typeface="-윤고딕330" panose="02030504000101010101" pitchFamily="18" charset="-127"/>
                <a:ea typeface="-윤고딕330" panose="02030504000101010101" pitchFamily="18" charset="-127"/>
              </a:rPr>
              <a:t>학습 데이터에 없는 클래스의 데이터를 입력해도 </a:t>
            </a:r>
            <a:endParaRPr lang="en-US" altLang="ko-KR" sz="3200" dirty="0">
              <a:latin typeface="-윤고딕330" panose="02030504000101010101" pitchFamily="18" charset="-127"/>
              <a:ea typeface="-윤고딕330" panose="02030504000101010101" pitchFamily="18" charset="-127"/>
            </a:endParaRPr>
          </a:p>
          <a:p>
            <a:r>
              <a:rPr lang="ko-KR" altLang="en-US" sz="3200" dirty="0" smtClean="0">
                <a:latin typeface="-윤고딕330" panose="02030504000101010101" pitchFamily="18" charset="-127"/>
                <a:ea typeface="-윤고딕330" panose="02030504000101010101" pitchFamily="18" charset="-127"/>
              </a:rPr>
              <a:t>비</a:t>
            </a:r>
            <a:r>
              <a:rPr lang="ko-KR" altLang="en-US" sz="3200" dirty="0">
                <a:latin typeface="-윤고딕330" panose="02030504000101010101" pitchFamily="18" charset="-127"/>
                <a:ea typeface="-윤고딕330" panose="02030504000101010101" pitchFamily="18" charset="-127"/>
              </a:rPr>
              <a:t>교</a:t>
            </a:r>
            <a:r>
              <a:rPr lang="ko-KR" altLang="en-US" sz="3200" dirty="0" smtClean="0">
                <a:latin typeface="-윤고딕330" panose="02030504000101010101" pitchFamily="18" charset="-127"/>
                <a:ea typeface="-윤고딕330" panose="02030504000101010101" pitchFamily="18" charset="-127"/>
              </a:rPr>
              <a:t>적 가까운 </a:t>
            </a:r>
            <a:r>
              <a:rPr lang="en-US" altLang="ko-KR" sz="3200" dirty="0" smtClean="0">
                <a:latin typeface="-윤고딕330" panose="02030504000101010101" pitchFamily="18" charset="-127"/>
                <a:ea typeface="-윤고딕330" panose="02030504000101010101" pitchFamily="18" charset="-127"/>
              </a:rPr>
              <a:t>unlabeled data</a:t>
            </a:r>
            <a:r>
              <a:rPr lang="ko-KR" altLang="en-US" sz="3200" dirty="0" smtClean="0">
                <a:latin typeface="-윤고딕330" panose="02030504000101010101" pitchFamily="18" charset="-127"/>
                <a:ea typeface="-윤고딕330" panose="02030504000101010101" pitchFamily="18" charset="-127"/>
              </a:rPr>
              <a:t>간의 연관 짖기가 이루어짐 </a:t>
            </a:r>
            <a:endParaRPr sz="3200" dirty="0">
              <a:latin typeface="-윤고딕330" panose="02030504000101010101" pitchFamily="18" charset="-127"/>
              <a:ea typeface="-윤고딕330" panose="02030504000101010101" pitchFamily="18" charset="-127"/>
            </a:endParaRPr>
          </a:p>
        </p:txBody>
      </p:sp>
      <p:pic>
        <p:nvPicPr>
          <p:cNvPr id="268" name="pasted-image.png" descr="pasted-image.png"/>
          <p:cNvPicPr>
            <a:picLocks noChangeAspect="1"/>
          </p:cNvPicPr>
          <p:nvPr/>
        </p:nvPicPr>
        <p:blipFill>
          <a:blip r:embed="rId2">
            <a:extLst/>
          </a:blip>
          <a:stretch>
            <a:fillRect/>
          </a:stretch>
        </p:blipFill>
        <p:spPr>
          <a:xfrm>
            <a:off x="2449432" y="2361679"/>
            <a:ext cx="7840104" cy="503024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VHN Result"/>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SVHN Result</a:t>
            </a:r>
          </a:p>
        </p:txBody>
      </p:sp>
      <p:pic>
        <p:nvPicPr>
          <p:cNvPr id="271" name="pasted-image.png" descr="pasted-image.png"/>
          <p:cNvPicPr>
            <a:picLocks noChangeAspect="1"/>
          </p:cNvPicPr>
          <p:nvPr/>
        </p:nvPicPr>
        <p:blipFill>
          <a:blip r:embed="rId2">
            <a:extLst/>
          </a:blip>
          <a:stretch>
            <a:fillRect/>
          </a:stretch>
        </p:blipFill>
        <p:spPr>
          <a:xfrm>
            <a:off x="1130394" y="2788927"/>
            <a:ext cx="10744012" cy="4633242"/>
          </a:xfrm>
          <a:prstGeom prst="rect">
            <a:avLst/>
          </a:prstGeom>
          <a:ln w="12700">
            <a:miter lim="400000"/>
          </a:ln>
        </p:spPr>
      </p:pic>
      <p:sp>
        <p:nvSpPr>
          <p:cNvPr id="272" name="少ないサンプルにおいては、先行研究よりかは精度良い。"/>
          <p:cNvSpPr/>
          <p:nvPr/>
        </p:nvSpPr>
        <p:spPr>
          <a:xfrm>
            <a:off x="1879339" y="8137301"/>
            <a:ext cx="9246121"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ko-KR" altLang="en-US" dirty="0" smtClean="0">
                <a:latin typeface="-윤고딕330" panose="02030504000101010101" pitchFamily="18" charset="-127"/>
                <a:ea typeface="-윤고딕330" panose="02030504000101010101" pitchFamily="18" charset="-127"/>
              </a:rPr>
              <a:t>적은 샘플에서도 선행연구보다는 정확도가 높음</a:t>
            </a:r>
            <a:endParaRPr dirty="0">
              <a:latin typeface="-윤고딕330" panose="02030504000101010101" pitchFamily="18" charset="-127"/>
              <a:ea typeface="-윤고딕330" panose="02030504000101010101" pitchFamily="18" charset="-127"/>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VHN…"/>
          <p:cNvSpPr>
            <a:spLocks noGrp="1"/>
          </p:cNvSpPr>
          <p:nvPr>
            <p:ph type="title"/>
          </p:nvPr>
        </p:nvSpPr>
        <p:spPr>
          <a:prstGeom prst="rect">
            <a:avLst/>
          </a:prstGeom>
        </p:spPr>
        <p:txBody>
          <a:bodyPr>
            <a:normAutofit/>
          </a:bodyPr>
          <a:lstStyle/>
          <a:p>
            <a:pPr defTabSz="473201">
              <a:defRPr sz="6480"/>
            </a:pPr>
            <a:r>
              <a:rPr dirty="0">
                <a:latin typeface="-윤고딕340" panose="02030504000101010101" pitchFamily="18" charset="-127"/>
                <a:ea typeface="-윤고딕340" panose="02030504000101010101" pitchFamily="18" charset="-127"/>
              </a:rPr>
              <a:t>SVHN </a:t>
            </a:r>
          </a:p>
          <a:p>
            <a:pPr defTabSz="473201">
              <a:defRPr sz="6480"/>
            </a:pPr>
            <a:r>
              <a:rPr lang="en-US" dirty="0" smtClean="0">
                <a:latin typeface="-윤고딕340" panose="02030504000101010101" pitchFamily="18" charset="-127"/>
                <a:ea typeface="-윤고딕340" panose="02030504000101010101" pitchFamily="18" charset="-127"/>
              </a:rPr>
              <a:t>Unlabeled data</a:t>
            </a:r>
            <a:r>
              <a:rPr lang="ko-KR" altLang="en-US" dirty="0" smtClean="0">
                <a:latin typeface="-윤고딕340" panose="02030504000101010101" pitchFamily="18" charset="-127"/>
                <a:ea typeface="-윤고딕340" panose="02030504000101010101" pitchFamily="18" charset="-127"/>
              </a:rPr>
              <a:t>의 효과 검증</a:t>
            </a:r>
            <a:endParaRPr dirty="0">
              <a:latin typeface="-윤고딕340" panose="02030504000101010101" pitchFamily="18" charset="-127"/>
              <a:ea typeface="-윤고딕340" panose="02030504000101010101" pitchFamily="18" charset="-127"/>
            </a:endParaRPr>
          </a:p>
        </p:txBody>
      </p:sp>
      <p:sp>
        <p:nvSpPr>
          <p:cNvPr id="275" name="ラベルなしデータが多くなるにつれて、精度は良くなっている。"/>
          <p:cNvSpPr>
            <a:spLocks noGrp="1"/>
          </p:cNvSpPr>
          <p:nvPr>
            <p:ph type="body" sz="quarter" idx="1"/>
          </p:nvPr>
        </p:nvSpPr>
        <p:spPr>
          <a:xfrm>
            <a:off x="1194633" y="7499893"/>
            <a:ext cx="10615534" cy="1806875"/>
          </a:xfrm>
          <a:prstGeom prst="rect">
            <a:avLst/>
          </a:prstGeom>
        </p:spPr>
        <p:txBody>
          <a:bodyPr/>
          <a:lstStyle>
            <a:lvl1pPr marL="0" indent="0">
              <a:buSzTx/>
              <a:buNone/>
            </a:lvl1pPr>
          </a:lstStyle>
          <a:p>
            <a:r>
              <a:rPr lang="en-US" dirty="0" smtClean="0">
                <a:latin typeface="-윤고딕330" panose="02030504000101010101" pitchFamily="18" charset="-127"/>
                <a:ea typeface="-윤고딕330" panose="02030504000101010101" pitchFamily="18" charset="-127"/>
              </a:rPr>
              <a:t>Unlabeled data</a:t>
            </a:r>
            <a:r>
              <a:rPr lang="ko-KR" altLang="en-US" dirty="0" smtClean="0">
                <a:latin typeface="-윤고딕330" panose="02030504000101010101" pitchFamily="18" charset="-127"/>
                <a:ea typeface="-윤고딕330" panose="02030504000101010101" pitchFamily="18" charset="-127"/>
              </a:rPr>
              <a:t>가 많아짐에 따라 정확도가 향상됨</a:t>
            </a:r>
            <a:endParaRPr dirty="0">
              <a:latin typeface="-윤고딕330" panose="02030504000101010101" pitchFamily="18" charset="-127"/>
              <a:ea typeface="-윤고딕330" panose="02030504000101010101" pitchFamily="18" charset="-127"/>
            </a:endParaRPr>
          </a:p>
        </p:txBody>
      </p:sp>
      <p:pic>
        <p:nvPicPr>
          <p:cNvPr id="276" name="pasted-image.png" descr="pasted-image.png"/>
          <p:cNvPicPr>
            <a:picLocks noChangeAspect="1"/>
          </p:cNvPicPr>
          <p:nvPr/>
        </p:nvPicPr>
        <p:blipFill>
          <a:blip r:embed="rId2">
            <a:extLst/>
          </a:blip>
          <a:stretch>
            <a:fillRect/>
          </a:stretch>
        </p:blipFill>
        <p:spPr>
          <a:xfrm>
            <a:off x="2312607" y="3390509"/>
            <a:ext cx="8379586" cy="332237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Visit Lossの効果検証…"/>
          <p:cNvSpPr>
            <a:spLocks noGrp="1"/>
          </p:cNvSpPr>
          <p:nvPr>
            <p:ph type="title"/>
          </p:nvPr>
        </p:nvSpPr>
        <p:spPr>
          <a:prstGeom prst="rect">
            <a:avLst/>
          </a:prstGeom>
        </p:spPr>
        <p:txBody>
          <a:bodyPr/>
          <a:lstStyle/>
          <a:p>
            <a:pPr defTabSz="473201">
              <a:defRPr sz="6480"/>
            </a:pPr>
            <a:r>
              <a:rPr dirty="0">
                <a:latin typeface="-윤고딕340" panose="02030504000101010101" pitchFamily="18" charset="-127"/>
                <a:ea typeface="-윤고딕340" panose="02030504000101010101" pitchFamily="18" charset="-127"/>
              </a:rPr>
              <a:t>Visit </a:t>
            </a:r>
            <a:r>
              <a:rPr dirty="0" smtClean="0">
                <a:latin typeface="-윤고딕340" panose="02030504000101010101" pitchFamily="18" charset="-127"/>
                <a:ea typeface="-윤고딕340" panose="02030504000101010101" pitchFamily="18" charset="-127"/>
              </a:rPr>
              <a:t>Loss</a:t>
            </a:r>
            <a:r>
              <a:rPr lang="ko-KR" altLang="en-US" dirty="0" smtClean="0">
                <a:latin typeface="-윤고딕340" panose="02030504000101010101" pitchFamily="18" charset="-127"/>
                <a:ea typeface="-윤고딕340" panose="02030504000101010101" pitchFamily="18" charset="-127"/>
              </a:rPr>
              <a:t>의 효과 검증</a:t>
            </a:r>
            <a:endParaRPr dirty="0">
              <a:latin typeface="-윤고딕340" panose="02030504000101010101" pitchFamily="18" charset="-127"/>
              <a:ea typeface="-윤고딕340" panose="02030504000101010101" pitchFamily="18" charset="-127"/>
            </a:endParaRPr>
          </a:p>
          <a:p>
            <a:pPr defTabSz="473201">
              <a:defRPr sz="6480"/>
            </a:pPr>
            <a:r>
              <a:rPr dirty="0">
                <a:latin typeface="-윤고딕340" panose="02030504000101010101" pitchFamily="18" charset="-127"/>
                <a:ea typeface="-윤고딕340" panose="02030504000101010101" pitchFamily="18" charset="-127"/>
              </a:rPr>
              <a:t>Labeled Data Size: 1000</a:t>
            </a:r>
          </a:p>
        </p:txBody>
      </p:sp>
      <p:sp>
        <p:nvSpPr>
          <p:cNvPr id="279" name="Visit Lossが大きすぎるとモデルへの正則化が強すぎて、上手く学習できない。データのバリアンスに応じて重みを調整すべき。(Ex. labeledとunlabeledが似ていない場合、Visit Lossは小さくする。)"/>
          <p:cNvSpPr>
            <a:spLocks noGrp="1"/>
          </p:cNvSpPr>
          <p:nvPr>
            <p:ph type="body" sz="half" idx="1"/>
          </p:nvPr>
        </p:nvSpPr>
        <p:spPr>
          <a:xfrm>
            <a:off x="952500" y="6927902"/>
            <a:ext cx="11099800" cy="2378866"/>
          </a:xfrm>
          <a:prstGeom prst="rect">
            <a:avLst/>
          </a:prstGeom>
        </p:spPr>
        <p:txBody>
          <a:bodyPr>
            <a:normAutofit fontScale="92500" lnSpcReduction="10000"/>
          </a:bodyPr>
          <a:lstStyle>
            <a:lvl1pPr marL="0" indent="0" defTabSz="519937">
              <a:spcBef>
                <a:spcPts val="3700"/>
              </a:spcBef>
              <a:buSzTx/>
              <a:buNone/>
              <a:defRPr sz="3204"/>
            </a:lvl1pPr>
          </a:lstStyle>
          <a:p>
            <a:r>
              <a:rPr dirty="0">
                <a:latin typeface="-윤고딕330" panose="02030504000101010101" pitchFamily="18" charset="-127"/>
                <a:ea typeface="-윤고딕330" panose="02030504000101010101" pitchFamily="18" charset="-127"/>
              </a:rPr>
              <a:t>Visit </a:t>
            </a:r>
            <a:r>
              <a:rPr dirty="0" smtClean="0">
                <a:latin typeface="-윤고딕330" panose="02030504000101010101" pitchFamily="18" charset="-127"/>
                <a:ea typeface="-윤고딕330" panose="02030504000101010101" pitchFamily="18" charset="-127"/>
              </a:rPr>
              <a:t>Loss</a:t>
            </a:r>
            <a:r>
              <a:rPr lang="ko-KR" altLang="en-US" dirty="0" smtClean="0">
                <a:latin typeface="-윤고딕330" panose="02030504000101010101" pitchFamily="18" charset="-127"/>
                <a:ea typeface="-윤고딕330" panose="02030504000101010101" pitchFamily="18" charset="-127"/>
              </a:rPr>
              <a:t>가 너무 커지면 모델의 정규화가 너무 강해져서</a:t>
            </a:r>
            <a:endParaRPr lang="en-US" altLang="ko-KR" dirty="0" smtClean="0">
              <a:latin typeface="-윤고딕330" panose="02030504000101010101" pitchFamily="18" charset="-127"/>
              <a:ea typeface="-윤고딕330" panose="02030504000101010101" pitchFamily="18" charset="-127"/>
            </a:endParaRPr>
          </a:p>
          <a:p>
            <a:r>
              <a:rPr lang="ko-KR" altLang="en-US" dirty="0" smtClean="0">
                <a:latin typeface="-윤고딕330" panose="02030504000101010101" pitchFamily="18" charset="-127"/>
                <a:ea typeface="-윤고딕330" panose="02030504000101010101" pitchFamily="18" charset="-127"/>
              </a:rPr>
              <a:t>학습이 쉽지 않음</a:t>
            </a:r>
            <a:r>
              <a:rPr lang="en-US" altLang="ko-KR"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데이터의 </a:t>
            </a:r>
            <a:r>
              <a:rPr lang="en-US" altLang="ko-KR" dirty="0" smtClean="0">
                <a:latin typeface="-윤고딕330" panose="02030504000101010101" pitchFamily="18" charset="-127"/>
                <a:ea typeface="-윤고딕330" panose="02030504000101010101" pitchFamily="18" charset="-127"/>
              </a:rPr>
              <a:t>variance</a:t>
            </a:r>
            <a:r>
              <a:rPr lang="ko-KR" altLang="en-US" dirty="0" smtClean="0">
                <a:latin typeface="-윤고딕330" panose="02030504000101010101" pitchFamily="18" charset="-127"/>
                <a:ea typeface="-윤고딕330" panose="02030504000101010101" pitchFamily="18" charset="-127"/>
              </a:rPr>
              <a:t>에 따라 가중치를 조정해야 함</a:t>
            </a:r>
            <a:r>
              <a:rPr lang="en-US" altLang="ko-KR" dirty="0" smtClean="0">
                <a:latin typeface="-윤고딕330" panose="02030504000101010101" pitchFamily="18" charset="-127"/>
                <a:ea typeface="-윤고딕330" panose="02030504000101010101" pitchFamily="18" charset="-127"/>
              </a:rPr>
              <a:t>.</a:t>
            </a:r>
            <a:r>
              <a:rPr dirty="0" smtClean="0">
                <a:latin typeface="-윤고딕330" panose="02030504000101010101" pitchFamily="18" charset="-127"/>
                <a:ea typeface="-윤고딕330" panose="02030504000101010101" pitchFamily="18" charset="-127"/>
              </a:rPr>
              <a:t>(</a:t>
            </a:r>
            <a:r>
              <a:rPr dirty="0">
                <a:latin typeface="-윤고딕330" panose="02030504000101010101" pitchFamily="18" charset="-127"/>
                <a:ea typeface="-윤고딕330" panose="02030504000101010101" pitchFamily="18" charset="-127"/>
              </a:rPr>
              <a:t>Ex. </a:t>
            </a:r>
            <a:r>
              <a:rPr lang="en-US" dirty="0" smtClean="0">
                <a:latin typeface="-윤고딕330" panose="02030504000101010101" pitchFamily="18" charset="-127"/>
                <a:ea typeface="-윤고딕330" panose="02030504000101010101" pitchFamily="18" charset="-127"/>
              </a:rPr>
              <a:t>L</a:t>
            </a:r>
            <a:r>
              <a:rPr dirty="0" smtClean="0">
                <a:latin typeface="-윤고딕330" panose="02030504000101010101" pitchFamily="18" charset="-127"/>
                <a:ea typeface="-윤고딕330" panose="02030504000101010101" pitchFamily="18" charset="-127"/>
              </a:rPr>
              <a:t>abeled</a:t>
            </a:r>
            <a:r>
              <a:rPr lang="ko-KR" altLang="en-US" dirty="0" smtClean="0">
                <a:latin typeface="-윤고딕330" panose="02030504000101010101" pitchFamily="18" charset="-127"/>
                <a:ea typeface="-윤고딕330" panose="02030504000101010101" pitchFamily="18" charset="-127"/>
              </a:rPr>
              <a:t>과 </a:t>
            </a:r>
            <a:r>
              <a:rPr dirty="0" smtClean="0">
                <a:latin typeface="-윤고딕330" panose="02030504000101010101" pitchFamily="18" charset="-127"/>
                <a:ea typeface="-윤고딕330" panose="02030504000101010101" pitchFamily="18" charset="-127"/>
              </a:rPr>
              <a:t>unlabeled</a:t>
            </a:r>
            <a:r>
              <a:rPr lang="ko-KR" altLang="en-US" dirty="0" smtClean="0">
                <a:latin typeface="-윤고딕330" panose="02030504000101010101" pitchFamily="18" charset="-127"/>
                <a:ea typeface="-윤고딕330" panose="02030504000101010101" pitchFamily="18" charset="-127"/>
              </a:rPr>
              <a:t>이 비슷하지 않은 경우 </a:t>
            </a:r>
            <a:r>
              <a:rPr dirty="0" smtClean="0">
                <a:latin typeface="-윤고딕330" panose="02030504000101010101" pitchFamily="18" charset="-127"/>
                <a:ea typeface="-윤고딕330" panose="02030504000101010101" pitchFamily="18" charset="-127"/>
              </a:rPr>
              <a:t>Visit Loss</a:t>
            </a:r>
            <a:r>
              <a:rPr lang="ko-KR" altLang="en-US" dirty="0" smtClean="0">
                <a:latin typeface="-윤고딕330" panose="02030504000101010101" pitchFamily="18" charset="-127"/>
                <a:ea typeface="-윤고딕330" panose="02030504000101010101" pitchFamily="18" charset="-127"/>
              </a:rPr>
              <a:t>는 작아진다</a:t>
            </a:r>
            <a:r>
              <a:rPr lang="en-US" altLang="ko-KR" dirty="0" smtClean="0">
                <a:latin typeface="-윤고딕330" panose="02030504000101010101" pitchFamily="18" charset="-127"/>
                <a:ea typeface="-윤고딕330" panose="02030504000101010101" pitchFamily="18" charset="-127"/>
              </a:rPr>
              <a:t>.</a:t>
            </a:r>
            <a:r>
              <a:rP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pic>
        <p:nvPicPr>
          <p:cNvPr id="280" name="pasted-image.png" descr="pasted-image.png"/>
          <p:cNvPicPr>
            <a:picLocks noChangeAspect="1"/>
          </p:cNvPicPr>
          <p:nvPr/>
        </p:nvPicPr>
        <p:blipFill>
          <a:blip r:embed="rId2">
            <a:extLst/>
          </a:blip>
          <a:stretch>
            <a:fillRect/>
          </a:stretch>
        </p:blipFill>
        <p:spPr>
          <a:xfrm>
            <a:off x="1942569" y="2905056"/>
            <a:ext cx="9119662" cy="2232219"/>
          </a:xfrm>
          <a:prstGeom prst="rect">
            <a:avLst/>
          </a:prstGeom>
          <a:ln w="12700">
            <a:miter lim="400000"/>
          </a:ln>
        </p:spPr>
      </p:pic>
      <p:pic>
        <p:nvPicPr>
          <p:cNvPr id="281" name="pasted-image.png" descr="pasted-image.png"/>
          <p:cNvPicPr>
            <a:picLocks noChangeAspect="1"/>
          </p:cNvPicPr>
          <p:nvPr/>
        </p:nvPicPr>
        <p:blipFill>
          <a:blip r:embed="rId3">
            <a:extLst/>
          </a:blip>
          <a:stretch>
            <a:fillRect/>
          </a:stretch>
        </p:blipFill>
        <p:spPr>
          <a:xfrm>
            <a:off x="1089764" y="5407662"/>
            <a:ext cx="11183576" cy="95658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Domain Adaptation"/>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Domain Adaptation</a:t>
            </a:r>
          </a:p>
        </p:txBody>
      </p:sp>
      <p:pic>
        <p:nvPicPr>
          <p:cNvPr id="284" name="pasted-image.png" descr="pasted-image.png"/>
          <p:cNvPicPr>
            <a:picLocks noChangeAspect="1"/>
          </p:cNvPicPr>
          <p:nvPr/>
        </p:nvPicPr>
        <p:blipFill>
          <a:blip r:embed="rId2">
            <a:extLst/>
          </a:blip>
          <a:stretch>
            <a:fillRect/>
          </a:stretch>
        </p:blipFill>
        <p:spPr>
          <a:xfrm>
            <a:off x="4063416" y="2549453"/>
            <a:ext cx="7601540" cy="5752517"/>
          </a:xfrm>
          <a:prstGeom prst="rect">
            <a:avLst/>
          </a:prstGeom>
          <a:ln w="12700">
            <a:miter lim="400000"/>
          </a:ln>
        </p:spPr>
      </p:pic>
      <p:sp>
        <p:nvSpPr>
          <p:cNvPr id="285" name="DA: Domain-Adversarial Training of Neural Network[2016 Ganin et. al.]…"/>
          <p:cNvSpPr/>
          <p:nvPr/>
        </p:nvSpPr>
        <p:spPr>
          <a:xfrm>
            <a:off x="1392828" y="8559730"/>
            <a:ext cx="10219143"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400"/>
            </a:pPr>
            <a:r>
              <a:rPr dirty="0">
                <a:latin typeface="-윤고딕330" panose="02030504000101010101" pitchFamily="18" charset="-127"/>
                <a:ea typeface="-윤고딕330" panose="02030504000101010101" pitchFamily="18" charset="-127"/>
              </a:rPr>
              <a:t>DA: Domain-Adversarial Training of Neural Network[2016 </a:t>
            </a:r>
            <a:r>
              <a:rPr dirty="0" err="1">
                <a:latin typeface="-윤고딕330" panose="02030504000101010101" pitchFamily="18" charset="-127"/>
                <a:ea typeface="-윤고딕330" panose="02030504000101010101" pitchFamily="18" charset="-127"/>
              </a:rPr>
              <a:t>Ganin</a:t>
            </a:r>
            <a:r>
              <a:rPr dirty="0">
                <a:latin typeface="-윤고딕330" panose="02030504000101010101" pitchFamily="18" charset="-127"/>
                <a:ea typeface="-윤고딕330" panose="02030504000101010101" pitchFamily="18" charset="-127"/>
              </a:rPr>
              <a:t> et. al.]</a:t>
            </a:r>
          </a:p>
          <a:p>
            <a:pPr>
              <a:defRPr sz="2400"/>
            </a:pPr>
            <a:r>
              <a:rPr dirty="0">
                <a:latin typeface="-윤고딕330" panose="02030504000101010101" pitchFamily="18" charset="-127"/>
                <a:ea typeface="-윤고딕330" panose="02030504000101010101" pitchFamily="18" charset="-127"/>
              </a:rPr>
              <a:t>DS: Domain separation networks [2016 </a:t>
            </a:r>
            <a:r>
              <a:rPr dirty="0" err="1">
                <a:latin typeface="-윤고딕330" panose="02030504000101010101" pitchFamily="18" charset="-127"/>
                <a:ea typeface="-윤고딕330" panose="02030504000101010101" pitchFamily="18" charset="-127"/>
              </a:rPr>
              <a:t>Bousmalis</a:t>
            </a:r>
            <a:r>
              <a:rPr dirty="0">
                <a:latin typeface="-윤고딕330" panose="02030504000101010101" pitchFamily="18" charset="-127"/>
                <a:ea typeface="-윤고딕330" panose="02030504000101010101" pitchFamily="18" charset="-127"/>
              </a:rPr>
              <a:t> et. al.]</a:t>
            </a:r>
          </a:p>
        </p:txBody>
      </p:sp>
      <p:sp>
        <p:nvSpPr>
          <p:cNvPr id="292" name="接続の線"/>
          <p:cNvSpPr/>
          <p:nvPr/>
        </p:nvSpPr>
        <p:spPr>
          <a:xfrm>
            <a:off x="3891734" y="3901333"/>
            <a:ext cx="290421" cy="1311202"/>
          </a:xfrm>
          <a:custGeom>
            <a:avLst/>
            <a:gdLst/>
            <a:ahLst/>
            <a:cxnLst>
              <a:cxn ang="0">
                <a:pos x="wd2" y="hd2"/>
              </a:cxn>
              <a:cxn ang="5400000">
                <a:pos x="wd2" y="hd2"/>
              </a:cxn>
              <a:cxn ang="10800000">
                <a:pos x="wd2" y="hd2"/>
              </a:cxn>
              <a:cxn ang="16200000">
                <a:pos x="wd2" y="hd2"/>
              </a:cxn>
            </a:cxnLst>
            <a:rect l="0" t="0" r="r" b="b"/>
            <a:pathLst>
              <a:path w="16200" h="21600" extrusionOk="0">
                <a:moveTo>
                  <a:pt x="16107" y="21600"/>
                </a:moveTo>
                <a:cubicBezTo>
                  <a:pt x="-5400" y="14515"/>
                  <a:pt x="-5369" y="7315"/>
                  <a:pt x="16200" y="0"/>
                </a:cubicBezTo>
              </a:path>
            </a:pathLst>
          </a:custGeom>
          <a:ln w="25400">
            <a:solidFill>
              <a:schemeClr val="accent5"/>
            </a:solidFill>
            <a:miter lim="400000"/>
          </a:ln>
        </p:spPr>
        <p:txBody>
          <a:bodyPr/>
          <a:lstStyle/>
          <a:p>
            <a:endParaRPr/>
          </a:p>
        </p:txBody>
      </p:sp>
      <p:sp>
        <p:nvSpPr>
          <p:cNvPr id="287" name="教師あり…"/>
          <p:cNvSpPr/>
          <p:nvPr/>
        </p:nvSpPr>
        <p:spPr>
          <a:xfrm>
            <a:off x="1856012" y="4228706"/>
            <a:ext cx="180177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a:solidFill>
                  <a:schemeClr val="accent5"/>
                </a:solidFill>
              </a:defRPr>
            </a:pPr>
            <a:r>
              <a:rPr lang="ko-KR" altLang="en-US" dirty="0" smtClean="0">
                <a:latin typeface="-윤고딕330" panose="02030504000101010101" pitchFamily="18" charset="-127"/>
                <a:ea typeface="-윤고딕330" panose="02030504000101010101" pitchFamily="18" charset="-127"/>
              </a:rPr>
              <a:t>지도학습</a:t>
            </a:r>
            <a:endParaRPr dirty="0">
              <a:latin typeface="-윤고딕330" panose="02030504000101010101" pitchFamily="18" charset="-127"/>
              <a:ea typeface="-윤고딕330" panose="02030504000101010101" pitchFamily="18" charset="-127"/>
            </a:endParaRPr>
          </a:p>
        </p:txBody>
      </p:sp>
      <p:sp>
        <p:nvSpPr>
          <p:cNvPr id="288" name="教師あり…"/>
          <p:cNvSpPr/>
          <p:nvPr/>
        </p:nvSpPr>
        <p:spPr>
          <a:xfrm>
            <a:off x="1856012" y="6983461"/>
            <a:ext cx="180177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a:solidFill>
                  <a:schemeClr val="accent5"/>
                </a:solidFill>
              </a:defRPr>
            </a:pPr>
            <a:r>
              <a:rPr lang="ko-KR" altLang="en-US" dirty="0" smtClean="0">
                <a:latin typeface="-윤고딕330" panose="02030504000101010101" pitchFamily="18" charset="-127"/>
                <a:ea typeface="-윤고딕330" panose="02030504000101010101" pitchFamily="18" charset="-127"/>
              </a:rPr>
              <a:t>지도학습</a:t>
            </a:r>
            <a:endParaRPr dirty="0">
              <a:latin typeface="-윤고딕330" panose="02030504000101010101" pitchFamily="18" charset="-127"/>
              <a:ea typeface="-윤고딕330" panose="02030504000101010101" pitchFamily="18" charset="-127"/>
            </a:endParaRPr>
          </a:p>
        </p:txBody>
      </p:sp>
      <p:sp>
        <p:nvSpPr>
          <p:cNvPr id="289" name="Domain…"/>
          <p:cNvSpPr/>
          <p:nvPr/>
        </p:nvSpPr>
        <p:spPr>
          <a:xfrm>
            <a:off x="1473700" y="5329085"/>
            <a:ext cx="2341987"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a:solidFill>
                  <a:schemeClr val="accent1"/>
                </a:solidFill>
              </a:defRPr>
            </a:pPr>
            <a:r>
              <a:rPr dirty="0">
                <a:latin typeface="-윤고딕330" panose="02030504000101010101" pitchFamily="18" charset="-127"/>
                <a:ea typeface="-윤고딕330" panose="02030504000101010101" pitchFamily="18" charset="-127"/>
              </a:rPr>
              <a:t>Domain</a:t>
            </a:r>
          </a:p>
          <a:p>
            <a:pPr>
              <a:defRPr>
                <a:solidFill>
                  <a:schemeClr val="accent1"/>
                </a:solidFill>
              </a:defRPr>
            </a:pPr>
            <a:r>
              <a:rPr dirty="0">
                <a:latin typeface="-윤고딕330" panose="02030504000101010101" pitchFamily="18" charset="-127"/>
                <a:ea typeface="-윤고딕330" panose="02030504000101010101" pitchFamily="18" charset="-127"/>
              </a:rPr>
              <a:t>Adaptation</a:t>
            </a:r>
          </a:p>
        </p:txBody>
      </p:sp>
      <p:sp>
        <p:nvSpPr>
          <p:cNvPr id="293" name="接続の線"/>
          <p:cNvSpPr/>
          <p:nvPr/>
        </p:nvSpPr>
        <p:spPr>
          <a:xfrm>
            <a:off x="3891734" y="5278709"/>
            <a:ext cx="290421" cy="1311202"/>
          </a:xfrm>
          <a:custGeom>
            <a:avLst/>
            <a:gdLst/>
            <a:ahLst/>
            <a:cxnLst>
              <a:cxn ang="0">
                <a:pos x="wd2" y="hd2"/>
              </a:cxn>
              <a:cxn ang="5400000">
                <a:pos x="wd2" y="hd2"/>
              </a:cxn>
              <a:cxn ang="10800000">
                <a:pos x="wd2" y="hd2"/>
              </a:cxn>
              <a:cxn ang="16200000">
                <a:pos x="wd2" y="hd2"/>
              </a:cxn>
            </a:cxnLst>
            <a:rect l="0" t="0" r="r" b="b"/>
            <a:pathLst>
              <a:path w="16200" h="21600" extrusionOk="0">
                <a:moveTo>
                  <a:pt x="16107" y="21600"/>
                </a:moveTo>
                <a:cubicBezTo>
                  <a:pt x="-5400" y="14515"/>
                  <a:pt x="-5369" y="7315"/>
                  <a:pt x="16200" y="0"/>
                </a:cubicBezTo>
              </a:path>
            </a:pathLst>
          </a:custGeom>
          <a:ln w="25400">
            <a:solidFill>
              <a:schemeClr val="accent1"/>
            </a:solidFill>
            <a:miter lim="400000"/>
          </a:ln>
        </p:spPr>
        <p:txBody>
          <a:bodyPr/>
          <a:lstStyle/>
          <a:p>
            <a:endParaRPr/>
          </a:p>
        </p:txBody>
      </p:sp>
      <p:sp>
        <p:nvSpPr>
          <p:cNvPr id="294" name="接続の線"/>
          <p:cNvSpPr/>
          <p:nvPr/>
        </p:nvSpPr>
        <p:spPr>
          <a:xfrm>
            <a:off x="3892158" y="6656087"/>
            <a:ext cx="290420" cy="1311202"/>
          </a:xfrm>
          <a:custGeom>
            <a:avLst/>
            <a:gdLst/>
            <a:ahLst/>
            <a:cxnLst>
              <a:cxn ang="0">
                <a:pos x="wd2" y="hd2"/>
              </a:cxn>
              <a:cxn ang="5400000">
                <a:pos x="wd2" y="hd2"/>
              </a:cxn>
              <a:cxn ang="10800000">
                <a:pos x="wd2" y="hd2"/>
              </a:cxn>
              <a:cxn ang="16200000">
                <a:pos x="wd2" y="hd2"/>
              </a:cxn>
            </a:cxnLst>
            <a:rect l="0" t="0" r="r" b="b"/>
            <a:pathLst>
              <a:path w="16200" h="21600" extrusionOk="0">
                <a:moveTo>
                  <a:pt x="16107" y="21600"/>
                </a:moveTo>
                <a:cubicBezTo>
                  <a:pt x="-5400" y="14515"/>
                  <a:pt x="-5369" y="7315"/>
                  <a:pt x="16200" y="0"/>
                </a:cubicBezTo>
              </a:path>
            </a:pathLst>
          </a:custGeom>
          <a:ln w="25400">
            <a:solidFill>
              <a:schemeClr val="accent5"/>
            </a:solidFill>
            <a:miter lim="400000"/>
          </a:ln>
        </p:spPr>
        <p:txBody>
          <a:bodyP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まとめ"/>
          <p:cNvSpPr>
            <a:spLocks noGrp="1"/>
          </p:cNvSpPr>
          <p:nvPr>
            <p:ph type="title"/>
          </p:nvPr>
        </p:nvSpPr>
        <p:spPr>
          <a:prstGeom prst="rect">
            <a:avLst/>
          </a:prstGeom>
        </p:spPr>
        <p:txBody>
          <a:bodyPr/>
          <a:lstStyle/>
          <a:p>
            <a:r>
              <a:rPr lang="ko-KR" altLang="en-US" dirty="0" smtClean="0">
                <a:latin typeface="-윤고딕340" panose="02030504000101010101" pitchFamily="18" charset="-127"/>
                <a:ea typeface="-윤고딕340" panose="02030504000101010101" pitchFamily="18" charset="-127"/>
              </a:rPr>
              <a:t>정리</a:t>
            </a:r>
            <a:endParaRPr dirty="0">
              <a:latin typeface="-윤고딕340" panose="02030504000101010101" pitchFamily="18" charset="-127"/>
              <a:ea typeface="-윤고딕340" panose="02030504000101010101" pitchFamily="18" charset="-127"/>
            </a:endParaRPr>
          </a:p>
        </p:txBody>
      </p:sp>
      <p:sp>
        <p:nvSpPr>
          <p:cNvPr id="297" name="ラベルなしデータとラベルありデータに関連付けるように学習する。…"/>
          <p:cNvSpPr>
            <a:spLocks noGrp="1"/>
          </p:cNvSpPr>
          <p:nvPr>
            <p:ph type="body" idx="1"/>
          </p:nvPr>
        </p:nvSpPr>
        <p:spPr>
          <a:prstGeom prst="rect">
            <a:avLst/>
          </a:prstGeom>
        </p:spPr>
        <p:txBody>
          <a:bodyPr/>
          <a:lstStyle/>
          <a:p>
            <a:r>
              <a:rPr lang="en-US" dirty="0" smtClean="0">
                <a:latin typeface="-윤고딕330" panose="02030504000101010101" pitchFamily="18" charset="-127"/>
                <a:ea typeface="-윤고딕330" panose="02030504000101010101" pitchFamily="18" charset="-127"/>
              </a:rPr>
              <a:t>Unlabeled data</a:t>
            </a:r>
            <a:r>
              <a:rPr lang="ko-KR" altLang="en-US" dirty="0" smtClean="0">
                <a:latin typeface="-윤고딕330" panose="02030504000101010101" pitchFamily="18" charset="-127"/>
                <a:ea typeface="-윤고딕330" panose="02030504000101010101" pitchFamily="18" charset="-127"/>
              </a:rPr>
              <a:t>와 </a:t>
            </a:r>
            <a:r>
              <a:rPr lang="en-US" altLang="ko-KR" dirty="0" smtClean="0">
                <a:latin typeface="-윤고딕330" panose="02030504000101010101" pitchFamily="18" charset="-127"/>
                <a:ea typeface="-윤고딕330" panose="02030504000101010101" pitchFamily="18" charset="-127"/>
              </a:rPr>
              <a:t>labeled data</a:t>
            </a:r>
            <a:r>
              <a:rPr lang="ko-KR" altLang="en-US" dirty="0" smtClean="0">
                <a:latin typeface="-윤고딕330" panose="02030504000101010101" pitchFamily="18" charset="-127"/>
                <a:ea typeface="-윤고딕330" panose="02030504000101010101" pitchFamily="18" charset="-127"/>
              </a:rPr>
              <a:t>간이 서로 연관되어지도록 학습 </a:t>
            </a:r>
            <a:endParaRPr dirty="0">
              <a:latin typeface="-윤고딕330" panose="02030504000101010101" pitchFamily="18" charset="-127"/>
              <a:ea typeface="-윤고딕330" panose="02030504000101010101" pitchFamily="18" charset="-127"/>
            </a:endParaRPr>
          </a:p>
          <a:p>
            <a:r>
              <a:rPr lang="en-US" dirty="0" smtClean="0">
                <a:latin typeface="-윤고딕330" panose="02030504000101010101" pitchFamily="18" charset="-127"/>
                <a:ea typeface="-윤고딕330" panose="02030504000101010101" pitchFamily="18" charset="-127"/>
              </a:rPr>
              <a:t>Labeled data</a:t>
            </a:r>
            <a:r>
              <a:rPr lang="ko-KR" altLang="en-US" dirty="0" smtClean="0">
                <a:latin typeface="-윤고딕330" panose="02030504000101010101" pitchFamily="18" charset="-127"/>
                <a:ea typeface="-윤고딕330" panose="02030504000101010101" pitchFamily="18" charset="-127"/>
              </a:rPr>
              <a:t>가 적어도 비교적 잘 학습이 됨</a:t>
            </a:r>
            <a:endParaRPr dirty="0">
              <a:latin typeface="-윤고딕330" panose="02030504000101010101" pitchFamily="18" charset="-127"/>
              <a:ea typeface="-윤고딕330" panose="02030504000101010101" pitchFamily="18" charset="-127"/>
            </a:endParaRPr>
          </a:p>
          <a:p>
            <a:r>
              <a:rPr dirty="0">
                <a:latin typeface="-윤고딕330" panose="02030504000101010101" pitchFamily="18" charset="-127"/>
                <a:ea typeface="-윤고딕330" panose="02030504000101010101" pitchFamily="18" charset="-127"/>
              </a:rPr>
              <a:t>Visit </a:t>
            </a:r>
            <a:r>
              <a:rPr dirty="0" smtClean="0">
                <a:latin typeface="-윤고딕330" panose="02030504000101010101" pitchFamily="18" charset="-127"/>
                <a:ea typeface="-윤고딕330" panose="02030504000101010101" pitchFamily="18" charset="-127"/>
              </a:rPr>
              <a:t>Loss</a:t>
            </a:r>
            <a:r>
              <a:rPr lang="ko-KR" altLang="en-US" dirty="0" smtClean="0">
                <a:latin typeface="-윤고딕330" panose="02030504000101010101" pitchFamily="18" charset="-127"/>
                <a:ea typeface="-윤고딕330" panose="02030504000101010101" pitchFamily="18" charset="-127"/>
              </a:rPr>
              <a:t>는 데이터의 </a:t>
            </a:r>
            <a:r>
              <a:rPr lang="en-US" altLang="ko-KR" dirty="0" smtClean="0">
                <a:latin typeface="-윤고딕330" panose="02030504000101010101" pitchFamily="18" charset="-127"/>
                <a:ea typeface="-윤고딕330" panose="02030504000101010101" pitchFamily="18" charset="-127"/>
              </a:rPr>
              <a:t>variance</a:t>
            </a:r>
            <a:r>
              <a:rPr lang="ko-KR" altLang="en-US" dirty="0" smtClean="0">
                <a:latin typeface="-윤고딕330" panose="02030504000101010101" pitchFamily="18" charset="-127"/>
                <a:ea typeface="-윤고딕330" panose="02030504000101010101" pitchFamily="18" charset="-127"/>
              </a:rPr>
              <a:t>를 봐서 설정</a:t>
            </a:r>
            <a:endParaRPr dirty="0">
              <a:latin typeface="-윤고딕330" panose="02030504000101010101" pitchFamily="18" charset="-127"/>
              <a:ea typeface="-윤고딕330" panose="02030504000101010101" pitchFamily="18" charset="-127"/>
            </a:endParaRPr>
          </a:p>
          <a:p>
            <a:r>
              <a:rPr dirty="0">
                <a:latin typeface="-윤고딕330" panose="02030504000101010101" pitchFamily="18" charset="-127"/>
                <a:ea typeface="-윤고딕330" panose="02030504000101010101" pitchFamily="18" charset="-127"/>
              </a:rPr>
              <a:t>Domain </a:t>
            </a:r>
            <a:r>
              <a:rPr dirty="0" smtClean="0">
                <a:latin typeface="-윤고딕330" panose="02030504000101010101" pitchFamily="18" charset="-127"/>
                <a:ea typeface="-윤고딕330" panose="02030504000101010101" pitchFamily="18" charset="-127"/>
              </a:rPr>
              <a:t>Adaptation</a:t>
            </a:r>
            <a:r>
              <a:rPr lang="ko-KR" altLang="en-US" dirty="0" smtClean="0">
                <a:latin typeface="-윤고딕330" panose="02030504000101010101" pitchFamily="18" charset="-127"/>
                <a:ea typeface="-윤고딕330" panose="02030504000101010101" pitchFamily="18" charset="-127"/>
              </a:rPr>
              <a:t>에 응용해도 잘됨</a:t>
            </a:r>
            <a:endParaRPr dirty="0">
              <a:latin typeface="-윤고딕330" panose="02030504000101010101" pitchFamily="18" charset="-127"/>
              <a:ea typeface="-윤고딕330" panose="02030504000101010101" pitchFamily="18" charset="-127"/>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Idea"/>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Idea</a:t>
            </a:r>
          </a:p>
        </p:txBody>
      </p:sp>
      <p:pic>
        <p:nvPicPr>
          <p:cNvPr id="141" name="pasted-image.png" descr="pasted-image.png"/>
          <p:cNvPicPr>
            <a:picLocks noChangeAspect="1"/>
          </p:cNvPicPr>
          <p:nvPr/>
        </p:nvPicPr>
        <p:blipFill>
          <a:blip r:embed="rId2">
            <a:extLst/>
          </a:blip>
          <a:stretch>
            <a:fillRect/>
          </a:stretch>
        </p:blipFill>
        <p:spPr>
          <a:xfrm>
            <a:off x="412088" y="3559795"/>
            <a:ext cx="2854419" cy="2318836"/>
          </a:xfrm>
          <a:prstGeom prst="rect">
            <a:avLst/>
          </a:prstGeom>
          <a:ln w="12700">
            <a:miter lim="400000"/>
          </a:ln>
        </p:spPr>
      </p:pic>
      <p:pic>
        <p:nvPicPr>
          <p:cNvPr id="142" name="pasted-image.png" descr="pasted-image.png"/>
          <p:cNvPicPr>
            <a:picLocks noChangeAspect="1"/>
          </p:cNvPicPr>
          <p:nvPr/>
        </p:nvPicPr>
        <p:blipFill>
          <a:blip r:embed="rId3">
            <a:extLst/>
          </a:blip>
          <a:stretch>
            <a:fillRect/>
          </a:stretch>
        </p:blipFill>
        <p:spPr>
          <a:xfrm>
            <a:off x="4477492" y="3559795"/>
            <a:ext cx="3670834" cy="2318836"/>
          </a:xfrm>
          <a:prstGeom prst="rect">
            <a:avLst/>
          </a:prstGeom>
          <a:ln w="12700">
            <a:miter lim="400000"/>
          </a:ln>
        </p:spPr>
      </p:pic>
      <p:sp>
        <p:nvSpPr>
          <p:cNvPr id="143" name="Labeled"/>
          <p:cNvSpPr/>
          <p:nvPr/>
        </p:nvSpPr>
        <p:spPr>
          <a:xfrm>
            <a:off x="708702" y="3268879"/>
            <a:ext cx="1771318" cy="656590"/>
          </a:xfrm>
          <a:prstGeom prst="rect">
            <a:avLst/>
          </a:prstGeom>
          <a:solidFill>
            <a:srgbClr val="FFFFFF"/>
          </a:solidFill>
          <a:ln w="25400">
            <a:solidFill>
              <a:srgbClr val="000000"/>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Labeled</a:t>
            </a:r>
          </a:p>
        </p:txBody>
      </p:sp>
      <p:sp>
        <p:nvSpPr>
          <p:cNvPr id="144" name="Unlabeled"/>
          <p:cNvSpPr/>
          <p:nvPr/>
        </p:nvSpPr>
        <p:spPr>
          <a:xfrm>
            <a:off x="4863195" y="3268879"/>
            <a:ext cx="2196114" cy="656590"/>
          </a:xfrm>
          <a:prstGeom prst="rect">
            <a:avLst/>
          </a:prstGeom>
          <a:solidFill>
            <a:srgbClr val="FFFFFF"/>
          </a:solidFill>
          <a:ln w="25400">
            <a:solidFill>
              <a:srgbClr val="000000"/>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Unlabeled</a:t>
            </a:r>
          </a:p>
        </p:txBody>
      </p:sp>
      <p:pic>
        <p:nvPicPr>
          <p:cNvPr id="145" name="pasted-image.tiff" descr="pasted-image.tiff"/>
          <p:cNvPicPr>
            <a:picLocks noChangeAspect="1"/>
          </p:cNvPicPr>
          <p:nvPr/>
        </p:nvPicPr>
        <p:blipFill>
          <a:blip r:embed="rId4">
            <a:extLst/>
          </a:blip>
          <a:stretch>
            <a:fillRect/>
          </a:stretch>
        </p:blipFill>
        <p:spPr>
          <a:xfrm>
            <a:off x="9359311" y="3605592"/>
            <a:ext cx="3498242" cy="2318835"/>
          </a:xfrm>
          <a:prstGeom prst="rect">
            <a:avLst/>
          </a:prstGeom>
          <a:ln w="12700">
            <a:miter lim="400000"/>
          </a:ln>
        </p:spPr>
      </p:pic>
      <p:sp>
        <p:nvSpPr>
          <p:cNvPr id="146" name="Labeled"/>
          <p:cNvSpPr/>
          <p:nvPr/>
        </p:nvSpPr>
        <p:spPr>
          <a:xfrm>
            <a:off x="9707450" y="3268879"/>
            <a:ext cx="1771318" cy="656590"/>
          </a:xfrm>
          <a:prstGeom prst="rect">
            <a:avLst/>
          </a:prstGeom>
          <a:solidFill>
            <a:srgbClr val="FFFFFF"/>
          </a:solidFill>
          <a:ln w="25400">
            <a:solidFill>
              <a:srgbClr val="000000"/>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Labeled</a:t>
            </a:r>
          </a:p>
        </p:txBody>
      </p:sp>
      <p:sp>
        <p:nvSpPr>
          <p:cNvPr id="147" name="矢印"/>
          <p:cNvSpPr/>
          <p:nvPr/>
        </p:nvSpPr>
        <p:spPr>
          <a:xfrm>
            <a:off x="8231585" y="4257190"/>
            <a:ext cx="1038128" cy="924045"/>
          </a:xfrm>
          <a:prstGeom prst="rightArrow">
            <a:avLst>
              <a:gd name="adj1" fmla="val 52670"/>
              <a:gd name="adj2" fmla="val 55849"/>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48" name="矢印"/>
          <p:cNvSpPr/>
          <p:nvPr/>
        </p:nvSpPr>
        <p:spPr>
          <a:xfrm>
            <a:off x="3349766" y="4257190"/>
            <a:ext cx="1038127" cy="924045"/>
          </a:xfrm>
          <a:prstGeom prst="rightArrow">
            <a:avLst>
              <a:gd name="adj1" fmla="val 52670"/>
              <a:gd name="adj2" fmla="val 55849"/>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49" name="同じクラスの２つのラベル付きデータの間に適切なラベルなしデータを紐付けられるように学習する。"/>
          <p:cNvSpPr/>
          <p:nvPr/>
        </p:nvSpPr>
        <p:spPr>
          <a:xfrm>
            <a:off x="1022626" y="7366085"/>
            <a:ext cx="10959548" cy="12105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lang="ko-KR" altLang="en-US" dirty="0" smtClean="0">
                <a:latin typeface="-윤고딕330" panose="02030504000101010101" pitchFamily="18" charset="-127"/>
                <a:ea typeface="-윤고딕330" panose="02030504000101010101" pitchFamily="18" charset="-127"/>
              </a:rPr>
              <a:t>동일 클래스 </a:t>
            </a:r>
            <a:r>
              <a:rPr lang="en-US" altLang="ko-KR" dirty="0" smtClean="0">
                <a:latin typeface="-윤고딕330" panose="02030504000101010101" pitchFamily="18" charset="-127"/>
                <a:ea typeface="-윤고딕330" panose="02030504000101010101" pitchFamily="18" charset="-127"/>
              </a:rPr>
              <a:t>2</a:t>
            </a:r>
            <a:r>
              <a:rPr lang="ko-KR" altLang="en-US" dirty="0" smtClean="0">
                <a:latin typeface="-윤고딕330" panose="02030504000101010101" pitchFamily="18" charset="-127"/>
                <a:ea typeface="-윤고딕330" panose="02030504000101010101" pitchFamily="18" charset="-127"/>
              </a:rPr>
              <a:t>개의 </a:t>
            </a:r>
            <a:r>
              <a:rPr lang="en-US" altLang="ko-KR" dirty="0" smtClean="0">
                <a:latin typeface="-윤고딕330" panose="02030504000101010101" pitchFamily="18" charset="-127"/>
                <a:ea typeface="-윤고딕330" panose="02030504000101010101" pitchFamily="18" charset="-127"/>
              </a:rPr>
              <a:t>labeled </a:t>
            </a:r>
            <a:r>
              <a:rPr lang="ko-KR" altLang="en-US" dirty="0" smtClean="0">
                <a:latin typeface="-윤고딕330" panose="02030504000101010101" pitchFamily="18" charset="-127"/>
                <a:ea typeface="-윤고딕330" panose="02030504000101010101" pitchFamily="18" charset="-127"/>
              </a:rPr>
              <a:t>데이터의 사이에 적절한 </a:t>
            </a:r>
            <a:r>
              <a:rPr lang="en-US" altLang="ko-KR" dirty="0" smtClean="0">
                <a:latin typeface="-윤고딕330" panose="02030504000101010101" pitchFamily="18" charset="-127"/>
                <a:ea typeface="-윤고딕330" panose="02030504000101010101" pitchFamily="18" charset="-127"/>
              </a:rPr>
              <a:t>unlabeled </a:t>
            </a:r>
            <a:r>
              <a:rPr lang="ko-KR" altLang="en-US" dirty="0" smtClean="0">
                <a:latin typeface="-윤고딕330" panose="02030504000101010101" pitchFamily="18" charset="-127"/>
                <a:ea typeface="-윤고딕330" panose="02030504000101010101" pitchFamily="18" charset="-127"/>
              </a:rPr>
              <a:t>데이터를 연관시키도록 학습</a:t>
            </a:r>
            <a:endParaRPr dirty="0">
              <a:latin typeface="-윤고딕330" panose="02030504000101010101" pitchFamily="18" charset="-127"/>
              <a:ea typeface="-윤고딕330" panose="02030504000101010101" pitchFamily="18" charset="-127"/>
            </a:endParaRPr>
          </a:p>
        </p:txBody>
      </p:sp>
      <p:sp>
        <p:nvSpPr>
          <p:cNvPr id="150" name="四角形"/>
          <p:cNvSpPr/>
          <p:nvPr/>
        </p:nvSpPr>
        <p:spPr>
          <a:xfrm>
            <a:off x="959360" y="7055053"/>
            <a:ext cx="11074401" cy="1832651"/>
          </a:xfrm>
          <a:prstGeom prst="rect">
            <a:avLst/>
          </a:prstGeom>
          <a:ln w="25400">
            <a:solidFill>
              <a:srgbClr val="85888D"/>
            </a:solidFill>
            <a:miter lim="400000"/>
          </a:ln>
        </p:spPr>
        <p:txBody>
          <a:bodyPr lIns="50800" tIns="50800" rIns="50800" bIns="50800" anchor="ctr"/>
          <a:lstStyle/>
          <a:p>
            <a:pPr>
              <a:defRPr sz="2400"/>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view"/>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Overview</a:t>
            </a:r>
          </a:p>
        </p:txBody>
      </p:sp>
      <p:sp>
        <p:nvSpPr>
          <p:cNvPr id="153" name="楕円"/>
          <p:cNvSpPr/>
          <p:nvPr/>
        </p:nvSpPr>
        <p:spPr>
          <a:xfrm>
            <a:off x="8877984" y="6425588"/>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154" name="楕円"/>
          <p:cNvSpPr/>
          <p:nvPr/>
        </p:nvSpPr>
        <p:spPr>
          <a:xfrm>
            <a:off x="3220232" y="5194789"/>
            <a:ext cx="452262"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155" name="楕円"/>
          <p:cNvSpPr/>
          <p:nvPr/>
        </p:nvSpPr>
        <p:spPr>
          <a:xfrm>
            <a:off x="9792292" y="3096200"/>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56" name="楕円"/>
          <p:cNvSpPr/>
          <p:nvPr/>
        </p:nvSpPr>
        <p:spPr>
          <a:xfrm>
            <a:off x="9792292" y="3926110"/>
            <a:ext cx="452262"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157" name="楕円"/>
          <p:cNvSpPr/>
          <p:nvPr/>
        </p:nvSpPr>
        <p:spPr>
          <a:xfrm>
            <a:off x="9792292" y="4743320"/>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158" name="Unlabeled"/>
          <p:cNvSpPr/>
          <p:nvPr/>
        </p:nvSpPr>
        <p:spPr>
          <a:xfrm>
            <a:off x="10362702" y="3000945"/>
            <a:ext cx="219611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latin typeface="-윤고딕330" panose="02030504000101010101" pitchFamily="18" charset="-127"/>
                <a:ea typeface="-윤고딕330" panose="02030504000101010101" pitchFamily="18" charset="-127"/>
              </a:rPr>
              <a:t>Unlabeled</a:t>
            </a:r>
          </a:p>
        </p:txBody>
      </p:sp>
      <p:sp>
        <p:nvSpPr>
          <p:cNvPr id="159" name="Label X"/>
          <p:cNvSpPr/>
          <p:nvPr/>
        </p:nvSpPr>
        <p:spPr>
          <a:xfrm>
            <a:off x="10619984" y="3830855"/>
            <a:ext cx="1681551"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latin typeface="-윤고딕330" panose="02030504000101010101" pitchFamily="18" charset="-127"/>
                <a:ea typeface="-윤고딕330" panose="02030504000101010101" pitchFamily="18" charset="-127"/>
              </a:rPr>
              <a:t>Label X</a:t>
            </a:r>
          </a:p>
        </p:txBody>
      </p:sp>
      <p:sp>
        <p:nvSpPr>
          <p:cNvPr id="160" name="Label Y"/>
          <p:cNvSpPr/>
          <p:nvPr/>
        </p:nvSpPr>
        <p:spPr>
          <a:xfrm>
            <a:off x="10620785" y="4660765"/>
            <a:ext cx="1679947"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Label Y</a:t>
            </a:r>
          </a:p>
        </p:txBody>
      </p:sp>
      <p:sp>
        <p:nvSpPr>
          <p:cNvPr id="161" name="楕円"/>
          <p:cNvSpPr/>
          <p:nvPr/>
        </p:nvSpPr>
        <p:spPr>
          <a:xfrm>
            <a:off x="7217405" y="6184311"/>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162" name="楕円"/>
          <p:cNvSpPr/>
          <p:nvPr/>
        </p:nvSpPr>
        <p:spPr>
          <a:xfrm>
            <a:off x="8090677" y="3665083"/>
            <a:ext cx="452262" cy="491480"/>
          </a:xfrm>
          <a:prstGeom prst="ellipse">
            <a:avLst/>
          </a:prstGeom>
          <a:solidFill>
            <a:schemeClr val="accent5">
              <a:hueOff val="-444211"/>
              <a:satOff val="-14915"/>
              <a:lumOff val="22857"/>
            </a:schemeClr>
          </a:solidFill>
          <a:ln w="12700">
            <a:miter lim="400000"/>
          </a:ln>
        </p:spPr>
        <p:txBody>
          <a:bodyPr lIns="50800" tIns="50800" rIns="50800" bIns="50800" anchor="ctr"/>
          <a:lstStyle/>
          <a:p>
            <a:pPr>
              <a:defRPr sz="2400"/>
            </a:pPr>
            <a:endParaRPr/>
          </a:p>
        </p:txBody>
      </p:sp>
      <p:sp>
        <p:nvSpPr>
          <p:cNvPr id="163" name="楕円"/>
          <p:cNvSpPr/>
          <p:nvPr/>
        </p:nvSpPr>
        <p:spPr>
          <a:xfrm>
            <a:off x="2327428" y="6425588"/>
            <a:ext cx="452261"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164" name="楕円"/>
          <p:cNvSpPr/>
          <p:nvPr/>
        </p:nvSpPr>
        <p:spPr>
          <a:xfrm>
            <a:off x="2098851" y="3621441"/>
            <a:ext cx="452262" cy="491480"/>
          </a:xfrm>
          <a:prstGeom prst="ellipse">
            <a:avLst/>
          </a:prstGeom>
          <a:solidFill>
            <a:schemeClr val="accent1">
              <a:satOff val="-3355"/>
              <a:lumOff val="26614"/>
            </a:schemeClr>
          </a:solidFill>
          <a:ln w="12700">
            <a:miter lim="400000"/>
          </a:ln>
        </p:spPr>
        <p:txBody>
          <a:bodyPr lIns="50800" tIns="50800" rIns="50800" bIns="50800" anchor="ctr"/>
          <a:lstStyle/>
          <a:p>
            <a:pPr>
              <a:defRPr sz="2400"/>
            </a:pPr>
            <a:endParaRPr/>
          </a:p>
        </p:txBody>
      </p:sp>
      <p:sp>
        <p:nvSpPr>
          <p:cNvPr id="165" name="四角形"/>
          <p:cNvSpPr/>
          <p:nvPr/>
        </p:nvSpPr>
        <p:spPr>
          <a:xfrm>
            <a:off x="9630126" y="2921334"/>
            <a:ext cx="3006992" cy="2591667"/>
          </a:xfrm>
          <a:prstGeom prst="rect">
            <a:avLst/>
          </a:prstGeom>
          <a:ln w="25400">
            <a:solidFill>
              <a:srgbClr val="85888D"/>
            </a:solidFill>
            <a:miter lim="400000"/>
          </a:ln>
        </p:spPr>
        <p:txBody>
          <a:bodyPr lIns="50800" tIns="50800" rIns="50800" bIns="50800" anchor="ctr"/>
          <a:lstStyle/>
          <a:p>
            <a:pPr>
              <a:defRPr sz="2400"/>
            </a:pPr>
            <a:endParaRPr/>
          </a:p>
        </p:txBody>
      </p:sp>
      <p:sp>
        <p:nvSpPr>
          <p:cNvPr id="166" name="楕円"/>
          <p:cNvSpPr/>
          <p:nvPr/>
        </p:nvSpPr>
        <p:spPr>
          <a:xfrm>
            <a:off x="6994255" y="4507969"/>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67" name="楕円"/>
          <p:cNvSpPr/>
          <p:nvPr/>
        </p:nvSpPr>
        <p:spPr>
          <a:xfrm>
            <a:off x="8653327" y="5194789"/>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68" name="楕円"/>
          <p:cNvSpPr/>
          <p:nvPr/>
        </p:nvSpPr>
        <p:spPr>
          <a:xfrm>
            <a:off x="7268205" y="2806228"/>
            <a:ext cx="452262" cy="491479"/>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69" name="楕円"/>
          <p:cNvSpPr/>
          <p:nvPr/>
        </p:nvSpPr>
        <p:spPr>
          <a:xfrm>
            <a:off x="6113592" y="3621441"/>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70" name="楕円"/>
          <p:cNvSpPr/>
          <p:nvPr/>
        </p:nvSpPr>
        <p:spPr>
          <a:xfrm>
            <a:off x="1694446" y="4768881"/>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71" name="楕円"/>
          <p:cNvSpPr/>
          <p:nvPr/>
        </p:nvSpPr>
        <p:spPr>
          <a:xfrm>
            <a:off x="3417564" y="4154516"/>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72" name="楕円"/>
          <p:cNvSpPr/>
          <p:nvPr/>
        </p:nvSpPr>
        <p:spPr>
          <a:xfrm>
            <a:off x="3417564" y="3052387"/>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73" name="楕円"/>
          <p:cNvSpPr/>
          <p:nvPr/>
        </p:nvSpPr>
        <p:spPr>
          <a:xfrm>
            <a:off x="6113592" y="5194789"/>
            <a:ext cx="452262" cy="491480"/>
          </a:xfrm>
          <a:prstGeom prst="ellipse">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174" name="walkerが「ラベル付き→ラベルなし→ラベル付き」と遷移させた時にスタートとゴールのクラスが同じになるように学習させる。この時のwalkerは類似度から算出される遷移確率に従い行動する。"/>
          <p:cNvSpPr/>
          <p:nvPr/>
        </p:nvSpPr>
        <p:spPr>
          <a:xfrm>
            <a:off x="613180" y="7289316"/>
            <a:ext cx="11778440" cy="1949252"/>
          </a:xfrm>
          <a:prstGeom prst="rect">
            <a:avLst/>
          </a:prstGeom>
          <a:ln w="25400">
            <a:solidFill>
              <a:srgbClr val="000000"/>
            </a:solidFill>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3000"/>
            </a:lvl1pPr>
          </a:lstStyle>
          <a:p>
            <a:pPr algn="just"/>
            <a:r>
              <a:rPr lang="en-US" dirty="0" smtClean="0">
                <a:latin typeface="-윤고딕330" panose="02030504000101010101" pitchFamily="18" charset="-127"/>
                <a:ea typeface="-윤고딕330" panose="02030504000101010101" pitchFamily="18" charset="-127"/>
              </a:rPr>
              <a:t>W</a:t>
            </a:r>
            <a:r>
              <a:rPr dirty="0" smtClean="0">
                <a:latin typeface="-윤고딕330" panose="02030504000101010101" pitchFamily="18" charset="-127"/>
                <a:ea typeface="-윤고딕330" panose="02030504000101010101" pitchFamily="18" charset="-127"/>
              </a:rPr>
              <a:t>alker</a:t>
            </a:r>
            <a:r>
              <a:rPr lang="ko-KR" altLang="en-US" dirty="0" smtClean="0">
                <a:latin typeface="-윤고딕330" panose="02030504000101010101" pitchFamily="18" charset="-127"/>
                <a:ea typeface="-윤고딕330" panose="02030504000101010101" pitchFamily="18" charset="-127"/>
              </a:rPr>
              <a:t>가</a:t>
            </a:r>
            <a:r>
              <a:rPr dirty="0" smtClean="0">
                <a:latin typeface="-윤고딕330" panose="02030504000101010101" pitchFamily="18" charset="-127"/>
                <a:ea typeface="-윤고딕330" panose="02030504000101010101" pitchFamily="18" charset="-127"/>
              </a:rPr>
              <a:t>「</a:t>
            </a:r>
            <a:r>
              <a:rPr lang="en-US" dirty="0" smtClean="0">
                <a:latin typeface="-윤고딕330" panose="02030504000101010101" pitchFamily="18" charset="-127"/>
                <a:ea typeface="-윤고딕330" panose="02030504000101010101" pitchFamily="18" charset="-127"/>
              </a:rPr>
              <a:t>labeled</a:t>
            </a:r>
            <a:r>
              <a:rPr lang="en-US" dirty="0">
                <a:latin typeface="-윤고딕330" panose="02030504000101010101" pitchFamily="18" charset="-127"/>
                <a:ea typeface="-윤고딕330" panose="02030504000101010101" pitchFamily="18" charset="-127"/>
              </a:rPr>
              <a:t> </a:t>
            </a:r>
            <a:r>
              <a:rPr dirty="0" smtClean="0">
                <a:latin typeface="-윤고딕330" panose="02030504000101010101" pitchFamily="18" charset="-127"/>
                <a:ea typeface="-윤고딕330" panose="02030504000101010101" pitchFamily="18" charset="-127"/>
              </a:rPr>
              <a:t>→</a:t>
            </a:r>
            <a:r>
              <a:rPr lang="en-US" dirty="0" smtClean="0">
                <a:latin typeface="-윤고딕330" panose="02030504000101010101" pitchFamily="18" charset="-127"/>
                <a:ea typeface="-윤고딕330" panose="02030504000101010101" pitchFamily="18" charset="-127"/>
              </a:rPr>
              <a:t> unlabeled</a:t>
            </a:r>
            <a:r>
              <a:rPr lang="en-US" dirty="0">
                <a:latin typeface="-윤고딕330" panose="02030504000101010101" pitchFamily="18" charset="-127"/>
                <a:ea typeface="-윤고딕330" panose="02030504000101010101" pitchFamily="18" charset="-127"/>
              </a:rPr>
              <a:t> </a:t>
            </a:r>
            <a:r>
              <a:rPr dirty="0" smtClean="0">
                <a:latin typeface="-윤고딕330" panose="02030504000101010101" pitchFamily="18" charset="-127"/>
                <a:ea typeface="-윤고딕330" panose="02030504000101010101" pitchFamily="18" charset="-127"/>
              </a:rPr>
              <a:t>→</a:t>
            </a:r>
            <a:r>
              <a:rPr lang="en-US" dirty="0" smtClean="0">
                <a:latin typeface="-윤고딕330" panose="02030504000101010101" pitchFamily="18" charset="-127"/>
                <a:ea typeface="-윤고딕330" panose="02030504000101010101" pitchFamily="18" charset="-127"/>
              </a:rPr>
              <a:t> labeled</a:t>
            </a:r>
            <a:r>
              <a:rPr dirty="0" smtClean="0">
                <a:latin typeface="-윤고딕330" panose="02030504000101010101" pitchFamily="18" charset="-127"/>
                <a:ea typeface="-윤고딕330" panose="02030504000101010101" pitchFamily="18" charset="-127"/>
              </a:rPr>
              <a:t>」</a:t>
            </a:r>
            <a:r>
              <a:rPr lang="ko-KR" altLang="en-US" dirty="0" err="1" smtClean="0">
                <a:latin typeface="-윤고딕330" panose="02030504000101010101" pitchFamily="18" charset="-127"/>
                <a:ea typeface="-윤고딕330" panose="02030504000101010101" pitchFamily="18" charset="-127"/>
              </a:rPr>
              <a:t>로</a:t>
            </a:r>
            <a:r>
              <a:rPr lang="en-US" dirty="0" smtClean="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이동하는데 출발과 도착 클래스가 동일하도록 학습시킨다</a:t>
            </a:r>
            <a:r>
              <a:rPr lang="en-US" altLang="ko-KR" dirty="0" smtClean="0">
                <a:latin typeface="-윤고딕330" panose="02030504000101010101" pitchFamily="18" charset="-127"/>
                <a:ea typeface="-윤고딕330" panose="02030504000101010101" pitchFamily="18" charset="-127"/>
              </a:rPr>
              <a:t>.</a:t>
            </a:r>
            <a:r>
              <a:rPr lang="en-US" altLang="ko-KR" dirty="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이때 </a:t>
            </a:r>
            <a:r>
              <a:rPr dirty="0" smtClean="0">
                <a:latin typeface="-윤고딕330" panose="02030504000101010101" pitchFamily="18" charset="-127"/>
                <a:ea typeface="-윤고딕330" panose="02030504000101010101" pitchFamily="18" charset="-127"/>
              </a:rPr>
              <a:t>walker</a:t>
            </a:r>
            <a:r>
              <a:rPr lang="ko-KR" altLang="en-US" dirty="0" smtClean="0">
                <a:latin typeface="-윤고딕330" panose="02030504000101010101" pitchFamily="18" charset="-127"/>
                <a:ea typeface="-윤고딕330" panose="02030504000101010101" pitchFamily="18" charset="-127"/>
              </a:rPr>
              <a:t>는 유사도 </a:t>
            </a:r>
            <a:r>
              <a:rPr lang="en-US" altLang="ko-KR" dirty="0" smtClean="0">
                <a:latin typeface="-윤고딕330" panose="02030504000101010101" pitchFamily="18" charset="-127"/>
                <a:ea typeface="-윤고딕330" panose="02030504000101010101" pitchFamily="18" charset="-127"/>
              </a:rPr>
              <a:t>(similarity)</a:t>
            </a:r>
            <a:r>
              <a:rPr lang="ko-KR" altLang="en-US" dirty="0" smtClean="0">
                <a:latin typeface="-윤고딕330" panose="02030504000101010101" pitchFamily="18" charset="-127"/>
                <a:ea typeface="-윤고딕330" panose="02030504000101010101" pitchFamily="18" charset="-127"/>
              </a:rPr>
              <a:t>로부터 계산된 전이 확률</a:t>
            </a:r>
            <a:r>
              <a:rPr lang="en-US" altLang="ko-KR" dirty="0" smtClean="0">
                <a:latin typeface="-윤고딕330" panose="02030504000101010101" pitchFamily="18" charset="-127"/>
                <a:ea typeface="-윤고딕330" panose="02030504000101010101" pitchFamily="18" charset="-127"/>
              </a:rPr>
              <a:t>(</a:t>
            </a:r>
            <a:r>
              <a:rPr lang="en-US" altLang="ko-KR" dirty="0">
                <a:latin typeface="-윤고딕330" panose="02030504000101010101" pitchFamily="18" charset="-127"/>
                <a:ea typeface="-윤고딕330" panose="02030504000101010101" pitchFamily="18" charset="-127"/>
              </a:rPr>
              <a:t>Transaction</a:t>
            </a:r>
            <a:r>
              <a:rPr lang="en-US" altLang="ko-KR" dirty="0" smtClean="0">
                <a:latin typeface="-윤고딕330" panose="02030504000101010101" pitchFamily="18" charset="-127"/>
                <a:ea typeface="-윤고딕330" panose="02030504000101010101" pitchFamily="18" charset="-127"/>
              </a:rPr>
              <a:t> probability)</a:t>
            </a:r>
            <a:r>
              <a:rPr lang="ko-KR" altLang="en-US" dirty="0" smtClean="0">
                <a:latin typeface="-윤고딕330" panose="02030504000101010101" pitchFamily="18" charset="-127"/>
                <a:ea typeface="-윤고딕330" panose="02030504000101010101" pitchFamily="18" charset="-127"/>
              </a:rPr>
              <a:t>에 따라 이동한다</a:t>
            </a:r>
            <a:r>
              <a:rPr lang="en-US" altLang="ko-KR" dirty="0" smtClean="0">
                <a:latin typeface="-윤고딕330" panose="02030504000101010101" pitchFamily="18" charset="-127"/>
                <a:ea typeface="-윤고딕330" panose="02030504000101010101" pitchFamily="18" charset="-127"/>
              </a:rPr>
              <a:t>. </a:t>
            </a:r>
            <a:endParaRPr dirty="0">
              <a:latin typeface="-윤고딕330" panose="02030504000101010101" pitchFamily="18" charset="-127"/>
              <a:ea typeface="-윤고딕330" panose="02030504000101010101" pitchFamily="18" charset="-127"/>
            </a:endParaRPr>
          </a:p>
        </p:txBody>
      </p:sp>
      <p:pic>
        <p:nvPicPr>
          <p:cNvPr id="175" name="線" descr="線"/>
          <p:cNvPicPr>
            <a:picLocks/>
          </p:cNvPicPr>
          <p:nvPr/>
        </p:nvPicPr>
        <p:blipFill>
          <a:blip r:embed="rId2">
            <a:extLst/>
          </a:blip>
          <a:stretch>
            <a:fillRect/>
          </a:stretch>
        </p:blipFill>
        <p:spPr>
          <a:xfrm rot="14606329">
            <a:off x="5622378" y="4990637"/>
            <a:ext cx="2449424" cy="352234"/>
          </a:xfrm>
          <a:prstGeom prst="rect">
            <a:avLst/>
          </a:prstGeom>
        </p:spPr>
      </p:pic>
      <p:pic>
        <p:nvPicPr>
          <p:cNvPr id="177" name="線" descr="線"/>
          <p:cNvPicPr>
            <a:picLocks/>
          </p:cNvPicPr>
          <p:nvPr/>
        </p:nvPicPr>
        <p:blipFill>
          <a:blip r:embed="rId3">
            <a:extLst/>
          </a:blip>
          <a:stretch>
            <a:fillRect/>
          </a:stretch>
        </p:blipFill>
        <p:spPr>
          <a:xfrm rot="10800000">
            <a:off x="6514931" y="3716095"/>
            <a:ext cx="1661041" cy="35223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663879" y="2494132"/>
            <a:ext cx="11571805" cy="5159270"/>
          </a:xfrm>
          <a:prstGeom prst="rect">
            <a:avLst/>
          </a:prstGeom>
        </p:spPr>
      </p:pic>
      <p:sp>
        <p:nvSpPr>
          <p:cNvPr id="4" name="TextBox 3"/>
          <p:cNvSpPr txBox="1"/>
          <p:nvPr/>
        </p:nvSpPr>
        <p:spPr>
          <a:xfrm>
            <a:off x="311091" y="3146661"/>
            <a:ext cx="91852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ko-KR" sz="9600" b="0" i="0" u="none" strike="noStrike" cap="none" spc="0" normalizeH="0" baseline="0" dirty="0" smtClean="0">
                <a:ln>
                  <a:noFill/>
                </a:ln>
                <a:solidFill>
                  <a:srgbClr val="000000"/>
                </a:solidFill>
                <a:effectLst/>
                <a:uFillTx/>
                <a:latin typeface="-윤고딕330" panose="02030504000101010101" pitchFamily="18" charset="-127"/>
                <a:ea typeface="-윤고딕330" panose="02030504000101010101" pitchFamily="18" charset="-127"/>
                <a:sym typeface="ヒラギノ角ゴ ProN W3"/>
              </a:rPr>
              <a:t>A</a:t>
            </a:r>
            <a:endParaRPr kumimoji="0" lang="ko-KR" altLang="en-US" sz="9600" b="0" i="0" u="none" strike="noStrike" cap="none" spc="0" normalizeH="0" baseline="0" dirty="0">
              <a:ln>
                <a:noFill/>
              </a:ln>
              <a:solidFill>
                <a:srgbClr val="000000"/>
              </a:solidFill>
              <a:effectLst/>
              <a:uFillTx/>
              <a:latin typeface="-윤고딕330" panose="02030504000101010101" pitchFamily="18" charset="-127"/>
              <a:ea typeface="-윤고딕330" panose="02030504000101010101" pitchFamily="18" charset="-127"/>
              <a:sym typeface="ヒラギノ角ゴ ProN W3"/>
            </a:endParaRPr>
          </a:p>
        </p:txBody>
      </p:sp>
      <p:sp>
        <p:nvSpPr>
          <p:cNvPr id="6" name="TextBox 5"/>
          <p:cNvSpPr txBox="1"/>
          <p:nvPr/>
        </p:nvSpPr>
        <p:spPr>
          <a:xfrm>
            <a:off x="331128" y="5266374"/>
            <a:ext cx="87844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9600" dirty="0">
                <a:latin typeface="-윤고딕330" panose="02030504000101010101" pitchFamily="18" charset="-127"/>
                <a:ea typeface="-윤고딕330" panose="02030504000101010101" pitchFamily="18" charset="-127"/>
              </a:rPr>
              <a:t>B</a:t>
            </a:r>
            <a:endParaRPr kumimoji="0" lang="ko-KR" altLang="en-US" sz="9600" b="0" i="0" u="none" strike="noStrike" cap="none" spc="0" normalizeH="0" baseline="0" dirty="0">
              <a:ln>
                <a:noFill/>
              </a:ln>
              <a:solidFill>
                <a:srgbClr val="000000"/>
              </a:solidFill>
              <a:effectLst/>
              <a:uFillTx/>
              <a:latin typeface="-윤고딕330" panose="02030504000101010101" pitchFamily="18" charset="-127"/>
              <a:ea typeface="-윤고딕330" panose="02030504000101010101" pitchFamily="18" charset="-127"/>
              <a:sym typeface="ヒラギノ角ゴ ProN W3"/>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Method"/>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Method</a:t>
            </a:r>
          </a:p>
        </p:txBody>
      </p:sp>
    </p:spTree>
    <p:extLst>
      <p:ext uri="{BB962C8B-B14F-4D97-AF65-F5344CB8AC3E}">
        <p14:creationId xmlns:p14="http://schemas.microsoft.com/office/powerpoint/2010/main" val="10214034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Method"/>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Method</a:t>
            </a:r>
          </a:p>
        </p:txBody>
      </p:sp>
      <p:sp>
        <p:nvSpPr>
          <p:cNvPr id="183" name="A: ラベル付きデータ…"/>
          <p:cNvSpPr>
            <a:spLocks noGrp="1"/>
          </p:cNvSpPr>
          <p:nvPr>
            <p:ph type="body" idx="1"/>
          </p:nvPr>
        </p:nvSpPr>
        <p:spPr>
          <a:xfrm>
            <a:off x="952499" y="3020267"/>
            <a:ext cx="11659529" cy="6686863"/>
          </a:xfrm>
          <a:prstGeom prst="rect">
            <a:avLst/>
          </a:prstGeom>
        </p:spPr>
        <p:txBody>
          <a:bodyPr anchor="t"/>
          <a:lstStyle/>
          <a:p>
            <a:pPr>
              <a:spcBef>
                <a:spcPts val="3000"/>
              </a:spcBef>
            </a:pPr>
            <a:r>
              <a:rPr dirty="0">
                <a:latin typeface="-윤고딕330" panose="02030504000101010101" pitchFamily="18" charset="-127"/>
                <a:ea typeface="-윤고딕330" panose="02030504000101010101" pitchFamily="18" charset="-127"/>
              </a:rPr>
              <a:t>A: </a:t>
            </a:r>
            <a:r>
              <a:rPr lang="en-US" dirty="0" smtClean="0">
                <a:latin typeface="-윤고딕330" panose="02030504000101010101" pitchFamily="18" charset="-127"/>
                <a:ea typeface="-윤고딕330" panose="02030504000101010101" pitchFamily="18" charset="-127"/>
              </a:rPr>
              <a:t>Labeled data</a:t>
            </a:r>
            <a:endParaRPr dirty="0">
              <a:latin typeface="-윤고딕330" panose="02030504000101010101" pitchFamily="18" charset="-127"/>
              <a:ea typeface="-윤고딕330" panose="02030504000101010101" pitchFamily="18" charset="-127"/>
            </a:endParaRPr>
          </a:p>
          <a:p>
            <a:pPr>
              <a:spcBef>
                <a:spcPts val="3000"/>
              </a:spcBef>
            </a:pPr>
            <a:r>
              <a:rPr dirty="0">
                <a:latin typeface="-윤고딕330" panose="02030504000101010101" pitchFamily="18" charset="-127"/>
                <a:ea typeface="-윤고딕330" panose="02030504000101010101" pitchFamily="18" charset="-127"/>
              </a:rPr>
              <a:t>B: </a:t>
            </a:r>
            <a:r>
              <a:rPr lang="en-US" dirty="0" smtClean="0">
                <a:latin typeface="-윤고딕330" panose="02030504000101010101" pitchFamily="18" charset="-127"/>
                <a:ea typeface="-윤고딕330" panose="02030504000101010101" pitchFamily="18" charset="-127"/>
              </a:rPr>
              <a:t>Unlabeled data</a:t>
            </a:r>
            <a:endParaRPr dirty="0">
              <a:latin typeface="-윤고딕330" panose="02030504000101010101" pitchFamily="18" charset="-127"/>
              <a:ea typeface="-윤고딕330" panose="02030504000101010101" pitchFamily="18" charset="-127"/>
            </a:endParaRPr>
          </a:p>
          <a:p>
            <a:pPr>
              <a:spcBef>
                <a:spcPts val="3000"/>
              </a:spcBef>
            </a:pPr>
            <a:r>
              <a:rPr dirty="0" smtClean="0">
                <a:latin typeface="-윤고딕330" panose="02030504000101010101" pitchFamily="18" charset="-127"/>
                <a:ea typeface="-윤고딕330" panose="02030504000101010101" pitchFamily="18" charset="-127"/>
              </a:rPr>
              <a:t>A</a:t>
            </a:r>
            <a:r>
              <a:rPr baseline="-5999" dirty="0" smtClean="0">
                <a:latin typeface="-윤고딕330" panose="02030504000101010101" pitchFamily="18" charset="-127"/>
                <a:ea typeface="-윤고딕330" panose="02030504000101010101" pitchFamily="18" charset="-127"/>
              </a:rPr>
              <a:t>i</a:t>
            </a:r>
            <a:r>
              <a:rPr lang="en-US" dirty="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데이터와 </a:t>
            </a:r>
            <a:r>
              <a:rPr dirty="0" err="1" smtClean="0">
                <a:latin typeface="-윤고딕330" panose="02030504000101010101" pitchFamily="18" charset="-127"/>
                <a:ea typeface="-윤고딕330" panose="02030504000101010101" pitchFamily="18" charset="-127"/>
              </a:rPr>
              <a:t>B</a:t>
            </a:r>
            <a:r>
              <a:rPr baseline="-5999" dirty="0" err="1" smtClean="0">
                <a:latin typeface="-윤고딕330" panose="02030504000101010101" pitchFamily="18" charset="-127"/>
                <a:ea typeface="-윤고딕330" panose="02030504000101010101" pitchFamily="18" charset="-127"/>
              </a:rPr>
              <a:t>j</a:t>
            </a:r>
            <a:r>
              <a:rPr lang="ko-KR" altLang="en-US" dirty="0" smtClean="0">
                <a:latin typeface="-윤고딕330" panose="02030504000101010101" pitchFamily="18" charset="-127"/>
                <a:ea typeface="-윤고딕330" panose="02030504000101010101" pitchFamily="18" charset="-127"/>
              </a:rPr>
              <a:t>데이터의 유사도 </a:t>
            </a:r>
            <a:r>
              <a:rPr dirty="0" err="1" smtClean="0">
                <a:latin typeface="-윤고딕330" panose="02030504000101010101" pitchFamily="18" charset="-127"/>
                <a:ea typeface="-윤고딕330" panose="02030504000101010101" pitchFamily="18" charset="-127"/>
              </a:rPr>
              <a:t>M</a:t>
            </a:r>
            <a:r>
              <a:rPr baseline="-5999" dirty="0" err="1" smtClean="0">
                <a:latin typeface="-윤고딕330" panose="02030504000101010101" pitchFamily="18" charset="-127"/>
                <a:ea typeface="-윤고딕330" panose="02030504000101010101" pitchFamily="18" charset="-127"/>
              </a:rPr>
              <a:t>ij</a:t>
            </a:r>
            <a:r>
              <a:rPr dirty="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내적</a:t>
            </a:r>
            <a:r>
              <a:rPr lang="en-US" altLang="ko-KR" dirty="0" smtClean="0">
                <a:latin typeface="-윤고딕330" panose="02030504000101010101" pitchFamily="18" charset="-127"/>
                <a:ea typeface="-윤고딕330" panose="02030504000101010101" pitchFamily="18" charset="-127"/>
              </a:rPr>
              <a:t>(inner product)</a:t>
            </a:r>
            <a:endParaRPr dirty="0">
              <a:latin typeface="-윤고딕330" panose="02030504000101010101" pitchFamily="18" charset="-127"/>
              <a:ea typeface="-윤고딕330" panose="02030504000101010101" pitchFamily="18" charset="-127"/>
            </a:endParaRPr>
          </a:p>
          <a:p>
            <a:pPr>
              <a:spcBef>
                <a:spcPts val="3000"/>
              </a:spcBef>
            </a:pPr>
            <a:endParaRPr dirty="0">
              <a:latin typeface="-윤고딕330" panose="02030504000101010101" pitchFamily="18" charset="-127"/>
              <a:ea typeface="-윤고딕330" panose="02030504000101010101" pitchFamily="18" charset="-127"/>
            </a:endParaRPr>
          </a:p>
          <a:p>
            <a:pPr>
              <a:spcBef>
                <a:spcPts val="3000"/>
              </a:spcBef>
            </a:pPr>
            <a:r>
              <a:rPr lang="ko-KR" altLang="en-US" dirty="0" smtClean="0">
                <a:latin typeface="-윤고딕330" panose="02030504000101010101" pitchFamily="18" charset="-127"/>
                <a:ea typeface="-윤고딕330" panose="02030504000101010101" pitchFamily="18" charset="-127"/>
              </a:rPr>
              <a:t>이 유사도 </a:t>
            </a:r>
            <a:r>
              <a:rPr dirty="0" smtClean="0">
                <a:latin typeface="-윤고딕330" panose="02030504000101010101" pitchFamily="18" charset="-127"/>
                <a:ea typeface="-윤고딕330" panose="02030504000101010101" pitchFamily="18" charset="-127"/>
              </a:rPr>
              <a:t>M</a:t>
            </a:r>
            <a:r>
              <a:rPr lang="ko-KR" altLang="en-US" dirty="0" smtClean="0">
                <a:latin typeface="-윤고딕330" panose="02030504000101010101" pitchFamily="18" charset="-127"/>
                <a:ea typeface="-윤고딕330" panose="02030504000101010101" pitchFamily="18" charset="-127"/>
              </a:rPr>
              <a:t>에 따라 </a:t>
            </a:r>
            <a:r>
              <a:rPr dirty="0" smtClean="0">
                <a:latin typeface="-윤고딕330" panose="02030504000101010101" pitchFamily="18" charset="-127"/>
                <a:ea typeface="-윤고딕330" panose="02030504000101010101" pitchFamily="18" charset="-127"/>
              </a:rPr>
              <a:t>walke</a:t>
            </a:r>
            <a:r>
              <a:rPr lang="en-US" dirty="0" smtClean="0">
                <a:latin typeface="-윤고딕330" panose="02030504000101010101" pitchFamily="18" charset="-127"/>
                <a:ea typeface="-윤고딕330" panose="02030504000101010101" pitchFamily="18" charset="-127"/>
              </a:rPr>
              <a:t>r</a:t>
            </a:r>
            <a:r>
              <a:rPr lang="ko-KR" altLang="en-US" dirty="0" smtClean="0">
                <a:latin typeface="-윤고딕330" panose="02030504000101010101" pitchFamily="18" charset="-127"/>
                <a:ea typeface="-윤고딕330" panose="02030504000101010101" pitchFamily="18" charset="-127"/>
              </a:rPr>
              <a:t>의 </a:t>
            </a:r>
            <a:r>
              <a:rPr lang="ko-KR" altLang="en-US" dirty="0" err="1" smtClean="0">
                <a:latin typeface="-윤고딕330" panose="02030504000101010101" pitchFamily="18" charset="-127"/>
                <a:ea typeface="-윤고딕330" panose="02030504000101010101" pitchFamily="18" charset="-127"/>
              </a:rPr>
              <a:t>전이확률을</a:t>
            </a:r>
            <a:r>
              <a:rPr lang="ko-KR" altLang="en-US" dirty="0" smtClean="0">
                <a:latin typeface="-윤고딕330" panose="02030504000101010101" pitchFamily="18" charset="-127"/>
                <a:ea typeface="-윤고딕330" panose="02030504000101010101" pitchFamily="18" charset="-127"/>
              </a:rPr>
              <a:t> 구한다</a:t>
            </a:r>
            <a:r>
              <a:rPr lang="en-US" altLang="ko-K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pic>
        <p:nvPicPr>
          <p:cNvPr id="184" name="pasted-image.png" descr="pasted-image.png"/>
          <p:cNvPicPr>
            <a:picLocks noChangeAspect="1"/>
          </p:cNvPicPr>
          <p:nvPr/>
        </p:nvPicPr>
        <p:blipFill>
          <a:blip r:embed="rId2">
            <a:extLst/>
          </a:blip>
          <a:stretch>
            <a:fillRect/>
          </a:stretch>
        </p:blipFill>
        <p:spPr>
          <a:xfrm>
            <a:off x="4902596" y="5754781"/>
            <a:ext cx="3199697" cy="108669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Method"/>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Method</a:t>
            </a:r>
          </a:p>
        </p:txBody>
      </p:sp>
      <p:sp>
        <p:nvSpPr>
          <p:cNvPr id="187" name="Transaction Probability…"/>
          <p:cNvSpPr>
            <a:spLocks noGrp="1"/>
          </p:cNvSpPr>
          <p:nvPr>
            <p:ph type="body" idx="1"/>
          </p:nvPr>
        </p:nvSpPr>
        <p:spPr>
          <a:xfrm>
            <a:off x="952500" y="2448276"/>
            <a:ext cx="11099800" cy="6441724"/>
          </a:xfrm>
          <a:prstGeom prst="rect">
            <a:avLst/>
          </a:prstGeom>
        </p:spPr>
        <p:txBody>
          <a:bodyPr anchor="t"/>
          <a:lstStyle/>
          <a:p>
            <a:r>
              <a:rPr dirty="0">
                <a:latin typeface="-윤고딕330" panose="02030504000101010101" pitchFamily="18" charset="-127"/>
                <a:ea typeface="-윤고딕330" panose="02030504000101010101" pitchFamily="18" charset="-127"/>
              </a:rPr>
              <a:t>Transaction Probability</a:t>
            </a:r>
          </a:p>
          <a:p>
            <a:endParaRPr dirty="0">
              <a:latin typeface="-윤고딕330" panose="02030504000101010101" pitchFamily="18" charset="-127"/>
              <a:ea typeface="-윤고딕330" panose="02030504000101010101" pitchFamily="18" charset="-127"/>
            </a:endParaRPr>
          </a:p>
          <a:p>
            <a:endParaRPr dirty="0">
              <a:latin typeface="-윤고딕330" panose="02030504000101010101" pitchFamily="18" charset="-127"/>
              <a:ea typeface="-윤고딕330" panose="02030504000101010101" pitchFamily="18" charset="-127"/>
            </a:endParaRPr>
          </a:p>
          <a:p>
            <a:r>
              <a:rPr dirty="0">
                <a:latin typeface="-윤고딕330" panose="02030504000101010101" pitchFamily="18" charset="-127"/>
                <a:ea typeface="-윤고딕330" panose="02030504000101010101" pitchFamily="18" charset="-127"/>
              </a:rPr>
              <a:t>Round Trip Probability</a:t>
            </a:r>
          </a:p>
        </p:txBody>
      </p:sp>
      <p:pic>
        <p:nvPicPr>
          <p:cNvPr id="188" name="pasted-image.png" descr="pasted-image.png"/>
          <p:cNvPicPr>
            <a:picLocks noChangeAspect="1"/>
          </p:cNvPicPr>
          <p:nvPr/>
        </p:nvPicPr>
        <p:blipFill>
          <a:blip r:embed="rId2">
            <a:extLst/>
          </a:blip>
          <a:stretch>
            <a:fillRect/>
          </a:stretch>
        </p:blipFill>
        <p:spPr>
          <a:xfrm>
            <a:off x="2378238" y="3456662"/>
            <a:ext cx="8248324" cy="2133188"/>
          </a:xfrm>
          <a:prstGeom prst="rect">
            <a:avLst/>
          </a:prstGeom>
          <a:ln w="12700">
            <a:miter lim="400000"/>
          </a:ln>
        </p:spPr>
      </p:pic>
      <p:pic>
        <p:nvPicPr>
          <p:cNvPr id="189" name="pasted-image.png" descr="pasted-image.png"/>
          <p:cNvPicPr>
            <a:picLocks noChangeAspect="1"/>
          </p:cNvPicPr>
          <p:nvPr/>
        </p:nvPicPr>
        <p:blipFill>
          <a:blip r:embed="rId3">
            <a:extLst/>
          </a:blip>
          <a:stretch>
            <a:fillRect/>
          </a:stretch>
        </p:blipFill>
        <p:spPr>
          <a:xfrm>
            <a:off x="4050792" y="6790108"/>
            <a:ext cx="4903216" cy="24174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Loss Function"/>
          <p:cNvSpPr>
            <a:spLocks noGrp="1"/>
          </p:cNvSpPr>
          <p:nvPr>
            <p:ph type="title"/>
          </p:nvPr>
        </p:nvSpPr>
        <p:spPr>
          <a:prstGeom prst="rect">
            <a:avLst/>
          </a:prstGeom>
        </p:spPr>
        <p:txBody>
          <a:bodyPr/>
          <a:lstStyle/>
          <a:p>
            <a:r>
              <a:rPr dirty="0">
                <a:latin typeface="-윤고딕340" panose="02030504000101010101" pitchFamily="18" charset="-127"/>
                <a:ea typeface="-윤고딕340" panose="02030504000101010101" pitchFamily="18" charset="-127"/>
              </a:rPr>
              <a:t>Loss Function</a:t>
            </a:r>
          </a:p>
        </p:txBody>
      </p:sp>
      <p:sp>
        <p:nvSpPr>
          <p:cNvPr id="234" name="は、通常の教師ありで用いる softmax cross entropy。…"/>
          <p:cNvSpPr>
            <a:spLocks noGrp="1"/>
          </p:cNvSpPr>
          <p:nvPr>
            <p:ph type="body" sz="half" idx="1"/>
          </p:nvPr>
        </p:nvSpPr>
        <p:spPr>
          <a:xfrm>
            <a:off x="952500" y="5380552"/>
            <a:ext cx="11099800" cy="3156799"/>
          </a:xfrm>
          <a:prstGeom prst="rect">
            <a:avLst/>
          </a:prstGeom>
        </p:spPr>
        <p:txBody>
          <a:bodyPr>
            <a:normAutofit/>
          </a:bodyPr>
          <a:lstStyle/>
          <a:p>
            <a:pPr>
              <a:spcBef>
                <a:spcPts val="0"/>
              </a:spcBef>
            </a:pPr>
            <a:r>
              <a:rPr dirty="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는</a:t>
            </a:r>
            <a:r>
              <a:rPr lang="ko-KR" altLang="en-US" dirty="0">
                <a:latin typeface="-윤고딕330" panose="02030504000101010101" pitchFamily="18" charset="-127"/>
                <a:ea typeface="-윤고딕330" panose="02030504000101010101" pitchFamily="18" charset="-127"/>
              </a:rPr>
              <a:t> </a:t>
            </a:r>
            <a:r>
              <a:rPr lang="ko-KR" altLang="en-US" dirty="0" smtClean="0">
                <a:latin typeface="-윤고딕330" panose="02030504000101010101" pitchFamily="18" charset="-127"/>
                <a:ea typeface="-윤고딕330" panose="02030504000101010101" pitchFamily="18" charset="-127"/>
              </a:rPr>
              <a:t>일반적으로 지도학습에서 사용하는</a:t>
            </a:r>
            <a:r>
              <a:rPr dirty="0" smtClean="0">
                <a:latin typeface="-윤고딕330" panose="02030504000101010101" pitchFamily="18" charset="-127"/>
                <a:ea typeface="-윤고딕330" panose="02030504000101010101" pitchFamily="18" charset="-127"/>
              </a:rPr>
              <a:t> </a:t>
            </a:r>
            <a:r>
              <a:rPr dirty="0" err="1">
                <a:latin typeface="-윤고딕330" panose="02030504000101010101" pitchFamily="18" charset="-127"/>
                <a:ea typeface="-윤고딕330" panose="02030504000101010101" pitchFamily="18" charset="-127"/>
              </a:rPr>
              <a:t>softmax</a:t>
            </a:r>
            <a:r>
              <a:rPr dirty="0">
                <a:latin typeface="-윤고딕330" panose="02030504000101010101" pitchFamily="18" charset="-127"/>
                <a:ea typeface="-윤고딕330" panose="02030504000101010101" pitchFamily="18" charset="-127"/>
              </a:rPr>
              <a:t> cross </a:t>
            </a:r>
            <a:r>
              <a:rPr dirty="0" smtClean="0">
                <a:latin typeface="-윤고딕330" panose="02030504000101010101" pitchFamily="18" charset="-127"/>
                <a:ea typeface="-윤고딕330" panose="02030504000101010101" pitchFamily="18" charset="-127"/>
              </a:rPr>
              <a:t>entropy</a:t>
            </a:r>
            <a:endParaRPr dirty="0">
              <a:latin typeface="-윤고딕330" panose="02030504000101010101" pitchFamily="18" charset="-127"/>
              <a:ea typeface="-윤고딕330" panose="02030504000101010101" pitchFamily="18" charset="-127"/>
            </a:endParaRPr>
          </a:p>
          <a:p>
            <a:pPr>
              <a:spcBef>
                <a:spcPts val="0"/>
              </a:spcBef>
            </a:pPr>
            <a:r>
              <a:rPr lang="ko-KR" altLang="en-US" dirty="0" smtClean="0">
                <a:latin typeface="-윤고딕330" panose="02030504000101010101" pitchFamily="18" charset="-127"/>
                <a:ea typeface="-윤고딕330" panose="02030504000101010101" pitchFamily="18" charset="-127"/>
              </a:rPr>
              <a:t>실제로는 </a:t>
            </a:r>
            <a:r>
              <a:rPr dirty="0" smtClean="0">
                <a:latin typeface="-윤고딕330" panose="02030504000101010101" pitchFamily="18" charset="-127"/>
                <a:ea typeface="-윤고딕330" panose="02030504000101010101" pitchFamily="18" charset="-127"/>
              </a:rPr>
              <a:t>Visit Loss</a:t>
            </a:r>
            <a:r>
              <a:rPr lang="ko-KR" altLang="en-US" dirty="0" smtClean="0">
                <a:latin typeface="-윤고딕330" panose="02030504000101010101" pitchFamily="18" charset="-127"/>
                <a:ea typeface="-윤고딕330" panose="02030504000101010101" pitchFamily="18" charset="-127"/>
              </a:rPr>
              <a:t>에는 정규화의 영향이 크므로 가중치를 사용하는 쪽이 좋은 결과를 얻음</a:t>
            </a:r>
            <a:r>
              <a:rPr lang="en-US" altLang="ko-KR" dirty="0" smtClean="0">
                <a:latin typeface="-윤고딕330" panose="02030504000101010101" pitchFamily="18" charset="-127"/>
                <a:ea typeface="-윤고딕330" panose="02030504000101010101" pitchFamily="18" charset="-127"/>
              </a:rPr>
              <a:t>(</a:t>
            </a:r>
            <a:r>
              <a:rPr lang="ko-KR" altLang="en-US" dirty="0" smtClean="0">
                <a:latin typeface="-윤고딕330" panose="02030504000101010101" pitchFamily="18" charset="-127"/>
                <a:ea typeface="-윤고딕330" panose="02030504000101010101" pitchFamily="18" charset="-127"/>
              </a:rPr>
              <a:t>후술</a:t>
            </a:r>
            <a:r>
              <a:rPr lang="en-US" altLang="ko-KR" dirty="0" smtClean="0">
                <a:latin typeface="-윤고딕330" panose="02030504000101010101" pitchFamily="18" charset="-127"/>
                <a:ea typeface="-윤고딕330" panose="02030504000101010101" pitchFamily="18" charset="-127"/>
              </a:rPr>
              <a:t>)</a:t>
            </a:r>
            <a:endParaRPr dirty="0">
              <a:latin typeface="-윤고딕330" panose="02030504000101010101" pitchFamily="18" charset="-127"/>
              <a:ea typeface="-윤고딕330" panose="02030504000101010101" pitchFamily="18" charset="-127"/>
            </a:endParaRPr>
          </a:p>
        </p:txBody>
      </p:sp>
      <p:pic>
        <p:nvPicPr>
          <p:cNvPr id="235" name="pasted-image.png" descr="pasted-image.png"/>
          <p:cNvPicPr>
            <a:picLocks noChangeAspect="1"/>
          </p:cNvPicPr>
          <p:nvPr/>
        </p:nvPicPr>
        <p:blipFill>
          <a:blip r:embed="rId2">
            <a:extLst/>
          </a:blip>
          <a:stretch>
            <a:fillRect/>
          </a:stretch>
        </p:blipFill>
        <p:spPr>
          <a:xfrm>
            <a:off x="2185864" y="3589357"/>
            <a:ext cx="8033537" cy="1157988"/>
          </a:xfrm>
          <a:prstGeom prst="rect">
            <a:avLst/>
          </a:prstGeom>
          <a:ln w="12700">
            <a:miter lim="400000"/>
          </a:ln>
        </p:spPr>
      </p:pic>
      <p:pic>
        <p:nvPicPr>
          <p:cNvPr id="236" name="pasted-image.png" descr="pasted-image.png"/>
          <p:cNvPicPr>
            <a:picLocks noChangeAspect="1"/>
          </p:cNvPicPr>
          <p:nvPr/>
        </p:nvPicPr>
        <p:blipFill>
          <a:blip r:embed="rId3">
            <a:extLst/>
          </a:blip>
          <a:stretch>
            <a:fillRect/>
          </a:stretch>
        </p:blipFill>
        <p:spPr>
          <a:xfrm>
            <a:off x="1329569" y="5820899"/>
            <a:ext cx="2006573" cy="595702"/>
          </a:xfrm>
          <a:prstGeom prst="rect">
            <a:avLst/>
          </a:prstGeom>
          <a:ln w="12700">
            <a:miter lim="400000"/>
          </a:ln>
        </p:spPr>
      </p:pic>
      <p:sp>
        <p:nvSpPr>
          <p:cNvPr id="237" name="Total Loss Function"/>
          <p:cNvSpPr/>
          <p:nvPr/>
        </p:nvSpPr>
        <p:spPr>
          <a:xfrm>
            <a:off x="2006051" y="2880341"/>
            <a:ext cx="4247958"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윤고딕330" panose="02030504000101010101" pitchFamily="18" charset="-127"/>
                <a:ea typeface="-윤고딕330" panose="02030504000101010101" pitchFamily="18" charset="-127"/>
              </a:rPr>
              <a:t>Total Loss Function</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266</TotalTime>
  <Words>592</Words>
  <Application>Microsoft Office PowerPoint</Application>
  <PresentationFormat>사용자 지정</PresentationFormat>
  <Paragraphs>135</Paragraphs>
  <Slides>25</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25</vt:i4>
      </vt:variant>
    </vt:vector>
  </HeadingPairs>
  <TitlesOfParts>
    <vt:vector size="32" baseType="lpstr">
      <vt:lpstr>ヒラギノ角ゴ ProN W3</vt:lpstr>
      <vt:lpstr>Helvetica Neue</vt:lpstr>
      <vt:lpstr>-윤고딕330</vt:lpstr>
      <vt:lpstr>Yoon 윤고딕 530_TT</vt:lpstr>
      <vt:lpstr>Helvetica</vt:lpstr>
      <vt:lpstr>-윤고딕340</vt:lpstr>
      <vt:lpstr>White</vt:lpstr>
      <vt:lpstr>Learning by Association :  A versatile semi-supervised training method for neural networks</vt:lpstr>
      <vt:lpstr>Idea</vt:lpstr>
      <vt:lpstr>Idea</vt:lpstr>
      <vt:lpstr>Overview</vt:lpstr>
      <vt:lpstr>PowerPoint 프레젠테이션</vt:lpstr>
      <vt:lpstr>Method</vt:lpstr>
      <vt:lpstr>Method</vt:lpstr>
      <vt:lpstr>Method</vt:lpstr>
      <vt:lpstr>Loss Function</vt:lpstr>
      <vt:lpstr>Walker Loss</vt:lpstr>
      <vt:lpstr>Walker Loss(ex. T matrix)</vt:lpstr>
      <vt:lpstr>Visit Loss</vt:lpstr>
      <vt:lpstr>Visit Loss</vt:lpstr>
      <vt:lpstr>Experiment</vt:lpstr>
      <vt:lpstr>Experiment</vt:lpstr>
      <vt:lpstr>Setting</vt:lpstr>
      <vt:lpstr>MNIST Result</vt:lpstr>
      <vt:lpstr>전이확률의 변화(MNIST)</vt:lpstr>
      <vt:lpstr>MNIST 에러분석</vt:lpstr>
      <vt:lpstr>SLT-10</vt:lpstr>
      <vt:lpstr>SVHN Result</vt:lpstr>
      <vt:lpstr>SVHN  Unlabeled data의 효과 검증</vt:lpstr>
      <vt:lpstr>Visit Loss의 효과 검증 Labeled Data Size: 1000</vt:lpstr>
      <vt:lpstr>Domain Adaptation</vt:lpstr>
      <vt:lpstr>정리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by Association   A versatile semi-supervised training method for neural networks</dc:title>
  <dc:creator>jinisang</dc:creator>
  <cp:lastModifiedBy>jinisang</cp:lastModifiedBy>
  <cp:revision>27</cp:revision>
  <dcterms:modified xsi:type="dcterms:W3CDTF">2017-06-30T05:26:36Z</dcterms:modified>
</cp:coreProperties>
</file>